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handoutMasterIdLst>
    <p:handoutMasterId r:id="rId27"/>
  </p:handoutMasterIdLst>
  <p:sldIdLst>
    <p:sldId id="267" r:id="rId2"/>
    <p:sldId id="277" r:id="rId3"/>
    <p:sldId id="658" r:id="rId4"/>
    <p:sldId id="298" r:id="rId5"/>
    <p:sldId id="662" r:id="rId6"/>
    <p:sldId id="663" r:id="rId7"/>
    <p:sldId id="664" r:id="rId8"/>
    <p:sldId id="665" r:id="rId9"/>
    <p:sldId id="666" r:id="rId10"/>
    <p:sldId id="667" r:id="rId11"/>
    <p:sldId id="668" r:id="rId12"/>
    <p:sldId id="313" r:id="rId13"/>
    <p:sldId id="303" r:id="rId14"/>
    <p:sldId id="299" r:id="rId15"/>
    <p:sldId id="301" r:id="rId16"/>
    <p:sldId id="302" r:id="rId17"/>
    <p:sldId id="304" r:id="rId18"/>
    <p:sldId id="293" r:id="rId19"/>
    <p:sldId id="294" r:id="rId20"/>
    <p:sldId id="300" r:id="rId21"/>
    <p:sldId id="659" r:id="rId22"/>
    <p:sldId id="660" r:id="rId23"/>
    <p:sldId id="661" r:id="rId24"/>
    <p:sldId id="266" r:id="rId25"/>
  </p:sldIdLst>
  <p:sldSz cx="12192000" cy="6858000"/>
  <p:notesSz cx="6858000" cy="9144000"/>
  <p:embeddedFontLst>
    <p:embeddedFont>
      <p:font typeface="Microsoft YaHei Light" panose="020B0502040204020203" pitchFamily="34" charset="-122"/>
      <p:regular r:id="rId28"/>
    </p:embeddedFont>
    <p:embeddedFont>
      <p:font typeface="Montserrat" panose="00000500000000000000" pitchFamily="2" charset="0"/>
      <p:regular r:id="rId29"/>
    </p:embeddedFont>
    <p:embeddedFont>
      <p:font typeface="Roboto" panose="02000000000000000000" pitchFamily="2" charset="0"/>
      <p:regular r:id="rId30"/>
    </p:embeddedFont>
    <p:embeddedFont>
      <p:font typeface="等线" panose="02010600030101010101" pitchFamily="2" charset="-122"/>
      <p:regular r:id="rId31"/>
      <p:bold r:id="rId32"/>
    </p:embeddedFont>
    <p:embeddedFont>
      <p:font typeface="黑体" panose="02010609060101010101" pitchFamily="49" charset="-122"/>
      <p:regular r:id="rId33"/>
    </p:embeddedFont>
    <p:embeddedFont>
      <p:font typeface="微软雅黑" panose="020B0503020204020204" pitchFamily="34" charset="-122"/>
      <p:regular r:id="rId34"/>
      <p:bold r:id="rId35"/>
    </p:embeddedFont>
    <p:embeddedFont>
      <p:font typeface="微软雅黑" panose="020B0503020204020204" pitchFamily="34" charset="-122"/>
      <p:regular r:id="rId34"/>
      <p:bold r:id="rId35"/>
    </p:embeddedFont>
    <p:embeddedFont>
      <p:font typeface="微软雅黑 Light" panose="020B0502040204020203" pitchFamily="34"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1E71"/>
    <a:srgbClr val="D0D3D8"/>
    <a:srgbClr val="7C3383"/>
    <a:srgbClr val="74186D"/>
    <a:srgbClr val="7E428D"/>
    <a:srgbClr val="FFFFFF"/>
    <a:srgbClr val="E3E3E4"/>
    <a:srgbClr val="7C2E9B"/>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92" d="100"/>
          <a:sy n="92" d="100"/>
        </p:scale>
        <p:origin x="88" y="64"/>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89D4C7-EF2A-4BE7-B472-1359E46171D9}" type="doc">
      <dgm:prSet loTypeId="urn:microsoft.com/office/officeart/2005/8/layout/vList5" loCatId="list" qsTypeId="urn:microsoft.com/office/officeart/2005/8/quickstyle/simple2" qsCatId="simple" csTypeId="urn:microsoft.com/office/officeart/2005/8/colors/accent1_3" csCatId="accent1" phldr="1"/>
      <dgm:spPr/>
      <dgm:t>
        <a:bodyPr/>
        <a:lstStyle/>
        <a:p>
          <a:endParaRPr lang="zh-CN" altLang="en-US"/>
        </a:p>
      </dgm:t>
    </dgm:pt>
    <dgm:pt modelId="{23125E73-3C0A-4136-B905-FA107F6EB0C3}">
      <dgm:prSet phldrT="[文本]"/>
      <dgm:spPr/>
      <dgm:t>
        <a:bodyPr/>
        <a:lstStyle/>
        <a:p>
          <a:r>
            <a:rPr lang="en-US" altLang="zh-CN" dirty="0"/>
            <a:t>Substrate</a:t>
          </a:r>
          <a:r>
            <a:rPr lang="zh-CN" altLang="en-US" dirty="0"/>
            <a:t>设计</a:t>
          </a:r>
        </a:p>
      </dgm:t>
    </dgm:pt>
    <dgm:pt modelId="{BA2A4B9C-F4DB-484B-ADD2-5C0DF415B04D}" type="parTrans" cxnId="{78B8D988-2978-4F48-A6F4-B99421A4F029}">
      <dgm:prSet/>
      <dgm:spPr/>
      <dgm:t>
        <a:bodyPr/>
        <a:lstStyle/>
        <a:p>
          <a:endParaRPr lang="zh-CN" altLang="en-US"/>
        </a:p>
      </dgm:t>
    </dgm:pt>
    <dgm:pt modelId="{EBD093D3-5295-471D-AE53-565F0DA39530}" type="sibTrans" cxnId="{78B8D988-2978-4F48-A6F4-B99421A4F029}">
      <dgm:prSet/>
      <dgm:spPr/>
      <dgm:t>
        <a:bodyPr/>
        <a:lstStyle/>
        <a:p>
          <a:endParaRPr lang="zh-CN" altLang="en-US"/>
        </a:p>
      </dgm:t>
    </dgm:pt>
    <dgm:pt modelId="{44A7C17B-808B-4CF4-BF69-D923F8C4FFD4}">
      <dgm:prSet phldrT="[文本]"/>
      <dgm:spPr/>
      <dgm:t>
        <a:bodyPr/>
        <a:lstStyle/>
        <a:p>
          <a:r>
            <a:rPr lang="en-US" altLang="zh-CN" dirty="0"/>
            <a:t>LGA</a:t>
          </a:r>
          <a:r>
            <a:rPr lang="zh-CN" altLang="en-US" dirty="0"/>
            <a:t>、</a:t>
          </a:r>
          <a:r>
            <a:rPr lang="en-US" altLang="zh-CN" dirty="0"/>
            <a:t>BGA</a:t>
          </a:r>
          <a:r>
            <a:rPr lang="zh-CN" altLang="en-US" dirty="0"/>
            <a:t>、</a:t>
          </a:r>
          <a:r>
            <a:rPr lang="en-US" altLang="zh-CN" dirty="0"/>
            <a:t>SIP</a:t>
          </a:r>
          <a:r>
            <a:rPr lang="zh-CN" altLang="en-US" dirty="0"/>
            <a:t>、</a:t>
          </a:r>
          <a:r>
            <a:rPr lang="en-US" altLang="zh-CN" dirty="0"/>
            <a:t>FCBGA</a:t>
          </a:r>
          <a:r>
            <a:rPr lang="zh-CN" altLang="en-US" dirty="0"/>
            <a:t>、</a:t>
          </a:r>
          <a:r>
            <a:rPr lang="en-US" altLang="zh-CN" dirty="0"/>
            <a:t>Etc</a:t>
          </a:r>
          <a:endParaRPr lang="zh-CN" altLang="en-US" dirty="0"/>
        </a:p>
      </dgm:t>
    </dgm:pt>
    <dgm:pt modelId="{80AAD0B1-53A2-474F-9329-0D0BD89BE5AB}" type="parTrans" cxnId="{04A2986C-0179-4047-AE5C-CBB931D343B0}">
      <dgm:prSet/>
      <dgm:spPr/>
      <dgm:t>
        <a:bodyPr/>
        <a:lstStyle/>
        <a:p>
          <a:endParaRPr lang="zh-CN" altLang="en-US"/>
        </a:p>
      </dgm:t>
    </dgm:pt>
    <dgm:pt modelId="{FB651240-5C21-4230-ADD1-1973E5ED9E85}" type="sibTrans" cxnId="{04A2986C-0179-4047-AE5C-CBB931D343B0}">
      <dgm:prSet/>
      <dgm:spPr/>
      <dgm:t>
        <a:bodyPr/>
        <a:lstStyle/>
        <a:p>
          <a:endParaRPr lang="zh-CN" altLang="en-US"/>
        </a:p>
      </dgm:t>
    </dgm:pt>
    <dgm:pt modelId="{6C651D52-FE1E-4084-9FC2-557FAC2C14ED}">
      <dgm:prSet phldrT="[文本]"/>
      <dgm:spPr/>
      <dgm:t>
        <a:bodyPr/>
        <a:lstStyle/>
        <a:p>
          <a:r>
            <a:rPr lang="en-US" altLang="zh-CN" dirty="0"/>
            <a:t>HTCC</a:t>
          </a:r>
          <a:r>
            <a:rPr lang="zh-CN" altLang="en-US" dirty="0"/>
            <a:t>、</a:t>
          </a:r>
          <a:r>
            <a:rPr lang="en-US" altLang="zh-CN" dirty="0"/>
            <a:t>LTCC</a:t>
          </a:r>
          <a:endParaRPr lang="zh-CN" altLang="en-US" dirty="0"/>
        </a:p>
      </dgm:t>
    </dgm:pt>
    <dgm:pt modelId="{8BC2E66E-B99F-4223-8C3A-70DFEA739754}" type="parTrans" cxnId="{D0CA721D-426A-4764-96BA-8DF9ED76C94B}">
      <dgm:prSet/>
      <dgm:spPr/>
      <dgm:t>
        <a:bodyPr/>
        <a:lstStyle/>
        <a:p>
          <a:endParaRPr lang="zh-CN" altLang="en-US"/>
        </a:p>
      </dgm:t>
    </dgm:pt>
    <dgm:pt modelId="{F6F33B8B-74A0-400C-AF01-A48123D41A69}" type="sibTrans" cxnId="{D0CA721D-426A-4764-96BA-8DF9ED76C94B}">
      <dgm:prSet/>
      <dgm:spPr/>
      <dgm:t>
        <a:bodyPr/>
        <a:lstStyle/>
        <a:p>
          <a:endParaRPr lang="zh-CN" altLang="en-US"/>
        </a:p>
      </dgm:t>
    </dgm:pt>
    <dgm:pt modelId="{2E917DF6-7BB0-4BCD-B442-126390227A72}">
      <dgm:prSet phldrT="[文本]" custT="1"/>
      <dgm:spPr/>
      <dgm:t>
        <a:bodyPr/>
        <a:lstStyle/>
        <a:p>
          <a:r>
            <a:rPr lang="en-US" altLang="zh-CN" sz="2400" dirty="0"/>
            <a:t>FOWLP</a:t>
          </a:r>
          <a:r>
            <a:rPr lang="zh-CN" altLang="en-US" sz="2400" dirty="0"/>
            <a:t>封装设计</a:t>
          </a:r>
        </a:p>
      </dgm:t>
    </dgm:pt>
    <dgm:pt modelId="{FFB3EAB1-5990-49C1-9354-0DA697E951D9}" type="parTrans" cxnId="{372F2E5A-D7E9-4287-8F3F-CA080E2F218F}">
      <dgm:prSet/>
      <dgm:spPr/>
      <dgm:t>
        <a:bodyPr/>
        <a:lstStyle/>
        <a:p>
          <a:endParaRPr lang="zh-CN" altLang="en-US"/>
        </a:p>
      </dgm:t>
    </dgm:pt>
    <dgm:pt modelId="{E418C9AD-C172-41C6-9E55-57B8800742E3}" type="sibTrans" cxnId="{372F2E5A-D7E9-4287-8F3F-CA080E2F218F}">
      <dgm:prSet/>
      <dgm:spPr/>
      <dgm:t>
        <a:bodyPr/>
        <a:lstStyle/>
        <a:p>
          <a:endParaRPr lang="zh-CN" altLang="en-US"/>
        </a:p>
      </dgm:t>
    </dgm:pt>
    <dgm:pt modelId="{8D512ED8-7873-43A7-8175-1FD403E3F236}">
      <dgm:prSet phldrT="[文本]"/>
      <dgm:spPr/>
      <dgm:t>
        <a:bodyPr/>
        <a:lstStyle/>
        <a:p>
          <a:r>
            <a:rPr lang="en-US" altLang="zh-CN" dirty="0"/>
            <a:t>AIP</a:t>
          </a:r>
          <a:endParaRPr lang="zh-CN" altLang="en-US" dirty="0"/>
        </a:p>
      </dgm:t>
    </dgm:pt>
    <dgm:pt modelId="{770850BE-0FA2-4B15-8E15-020B239883C5}" type="parTrans" cxnId="{8CD8C747-1A08-47F9-85A9-2350472DD2E5}">
      <dgm:prSet/>
      <dgm:spPr/>
      <dgm:t>
        <a:bodyPr/>
        <a:lstStyle/>
        <a:p>
          <a:endParaRPr lang="zh-CN" altLang="en-US"/>
        </a:p>
      </dgm:t>
    </dgm:pt>
    <dgm:pt modelId="{8FFF3A5F-07EB-485A-985F-B062A15EDF71}" type="sibTrans" cxnId="{8CD8C747-1A08-47F9-85A9-2350472DD2E5}">
      <dgm:prSet/>
      <dgm:spPr/>
      <dgm:t>
        <a:bodyPr/>
        <a:lstStyle/>
        <a:p>
          <a:endParaRPr lang="zh-CN" altLang="en-US"/>
        </a:p>
      </dgm:t>
    </dgm:pt>
    <dgm:pt modelId="{48D4738C-E227-4852-986E-45F302C9706C}">
      <dgm:prSet phldrT="[文本]"/>
      <dgm:spPr/>
      <dgm:t>
        <a:bodyPr/>
        <a:lstStyle/>
        <a:p>
          <a:r>
            <a:rPr lang="en-US" altLang="zh-CN" dirty="0"/>
            <a:t>FO-POP</a:t>
          </a:r>
          <a:r>
            <a:rPr lang="zh-CN" altLang="en-US" dirty="0"/>
            <a:t>、</a:t>
          </a:r>
          <a:r>
            <a:rPr lang="en-US" altLang="zh-CN" dirty="0"/>
            <a:t>3D Memory</a:t>
          </a:r>
          <a:endParaRPr lang="zh-CN" altLang="en-US" dirty="0"/>
        </a:p>
      </dgm:t>
    </dgm:pt>
    <dgm:pt modelId="{9D886A58-900F-412E-98C0-495A95C21D38}" type="parTrans" cxnId="{6F61DFE8-CD48-4DA1-BEE2-7034B3E623A0}">
      <dgm:prSet/>
      <dgm:spPr/>
      <dgm:t>
        <a:bodyPr/>
        <a:lstStyle/>
        <a:p>
          <a:endParaRPr lang="zh-CN" altLang="en-US"/>
        </a:p>
      </dgm:t>
    </dgm:pt>
    <dgm:pt modelId="{AC2310CB-3444-449A-8CB5-9C8FF975FA60}" type="sibTrans" cxnId="{6F61DFE8-CD48-4DA1-BEE2-7034B3E623A0}">
      <dgm:prSet/>
      <dgm:spPr/>
      <dgm:t>
        <a:bodyPr/>
        <a:lstStyle/>
        <a:p>
          <a:endParaRPr lang="zh-CN" altLang="en-US"/>
        </a:p>
      </dgm:t>
    </dgm:pt>
    <dgm:pt modelId="{C1C37467-7803-4AA6-B15C-DD1B1E95C84B}">
      <dgm:prSet phldrT="[文本]"/>
      <dgm:spPr/>
      <dgm:t>
        <a:bodyPr/>
        <a:lstStyle/>
        <a:p>
          <a:r>
            <a:rPr lang="en-US" altLang="zh-CN" dirty="0"/>
            <a:t>Interposer</a:t>
          </a:r>
          <a:r>
            <a:rPr lang="zh-CN" altLang="en-US" dirty="0"/>
            <a:t>设计</a:t>
          </a:r>
          <a:endParaRPr lang="en-US" altLang="zh-CN" dirty="0"/>
        </a:p>
      </dgm:t>
    </dgm:pt>
    <dgm:pt modelId="{2A6E2866-EB01-4935-813E-A860FDDB576E}" type="parTrans" cxnId="{701EF064-F534-4465-88DD-4E8DE8392DCF}">
      <dgm:prSet/>
      <dgm:spPr/>
      <dgm:t>
        <a:bodyPr/>
        <a:lstStyle/>
        <a:p>
          <a:endParaRPr lang="zh-CN" altLang="en-US"/>
        </a:p>
      </dgm:t>
    </dgm:pt>
    <dgm:pt modelId="{64884C36-09BF-4CF8-BEE1-FF848B4D427C}" type="sibTrans" cxnId="{701EF064-F534-4465-88DD-4E8DE8392DCF}">
      <dgm:prSet/>
      <dgm:spPr/>
      <dgm:t>
        <a:bodyPr/>
        <a:lstStyle/>
        <a:p>
          <a:endParaRPr lang="zh-CN" altLang="en-US"/>
        </a:p>
      </dgm:t>
    </dgm:pt>
    <dgm:pt modelId="{E8D490D9-EF8B-41E8-91E1-99C8C6C1EE2C}">
      <dgm:prSet phldrT="[文本]"/>
      <dgm:spPr/>
      <dgm:t>
        <a:bodyPr/>
        <a:lstStyle/>
        <a:p>
          <a:r>
            <a:rPr lang="en-US" altLang="zh-CN" dirty="0"/>
            <a:t>HBM</a:t>
          </a:r>
          <a:r>
            <a:rPr lang="zh-CN" altLang="en-US" dirty="0"/>
            <a:t>、</a:t>
          </a:r>
          <a:r>
            <a:rPr lang="en-US" altLang="zh-CN" dirty="0"/>
            <a:t>CoWos</a:t>
          </a:r>
          <a:endParaRPr lang="zh-CN" altLang="en-US" dirty="0"/>
        </a:p>
      </dgm:t>
    </dgm:pt>
    <dgm:pt modelId="{77BD78C4-A34C-4DE0-90FC-0B9B6E4BC3BD}" type="parTrans" cxnId="{397EB98E-F108-439A-BE6D-3FA4F3854401}">
      <dgm:prSet/>
      <dgm:spPr/>
      <dgm:t>
        <a:bodyPr/>
        <a:lstStyle/>
        <a:p>
          <a:endParaRPr lang="zh-CN" altLang="en-US"/>
        </a:p>
      </dgm:t>
    </dgm:pt>
    <dgm:pt modelId="{6EA3BD66-6CB4-4D20-A948-02279CC55A75}" type="sibTrans" cxnId="{397EB98E-F108-439A-BE6D-3FA4F3854401}">
      <dgm:prSet/>
      <dgm:spPr/>
      <dgm:t>
        <a:bodyPr/>
        <a:lstStyle/>
        <a:p>
          <a:endParaRPr lang="zh-CN" altLang="en-US"/>
        </a:p>
      </dgm:t>
    </dgm:pt>
    <dgm:pt modelId="{72B7675B-9737-4D97-89BF-F4233499C153}">
      <dgm:prSet phldrT="[文本]"/>
      <dgm:spPr/>
      <dgm:t>
        <a:bodyPr/>
        <a:lstStyle/>
        <a:p>
          <a:r>
            <a:rPr lang="en-US" altLang="zh-CN" dirty="0"/>
            <a:t>Daisy Chain</a:t>
          </a:r>
          <a:r>
            <a:rPr lang="zh-CN" altLang="en-US" dirty="0"/>
            <a:t>芯片</a:t>
          </a:r>
        </a:p>
      </dgm:t>
    </dgm:pt>
    <dgm:pt modelId="{B931E72B-2067-452E-B82A-6339206D28FC}" type="parTrans" cxnId="{525915DC-6A63-4530-8982-27A060401BB1}">
      <dgm:prSet/>
      <dgm:spPr/>
      <dgm:t>
        <a:bodyPr/>
        <a:lstStyle/>
        <a:p>
          <a:endParaRPr lang="zh-CN" altLang="en-US"/>
        </a:p>
      </dgm:t>
    </dgm:pt>
    <dgm:pt modelId="{EAC6E46C-00D7-4B08-B2E0-2D36076080CC}" type="sibTrans" cxnId="{525915DC-6A63-4530-8982-27A060401BB1}">
      <dgm:prSet/>
      <dgm:spPr/>
      <dgm:t>
        <a:bodyPr/>
        <a:lstStyle/>
        <a:p>
          <a:endParaRPr lang="zh-CN" altLang="en-US"/>
        </a:p>
      </dgm:t>
    </dgm:pt>
    <dgm:pt modelId="{0FA48A11-7854-4691-994E-015C67EB3D24}">
      <dgm:prSet phldrT="[文本]"/>
      <dgm:spPr/>
      <dgm:t>
        <a:bodyPr/>
        <a:lstStyle/>
        <a:p>
          <a:r>
            <a:rPr lang="en-US" altLang="zh-CN" dirty="0"/>
            <a:t>WLCSP</a:t>
          </a:r>
          <a:r>
            <a:rPr lang="zh-CN" altLang="en-US" dirty="0"/>
            <a:t>设计</a:t>
          </a:r>
        </a:p>
      </dgm:t>
    </dgm:pt>
    <dgm:pt modelId="{C872D0A8-E5AE-4313-8CF0-85E9BD212309}" type="parTrans" cxnId="{09137E8B-902D-4E8C-94EF-49E0B44BB560}">
      <dgm:prSet/>
      <dgm:spPr/>
      <dgm:t>
        <a:bodyPr/>
        <a:lstStyle/>
        <a:p>
          <a:endParaRPr lang="zh-CN" altLang="en-US"/>
        </a:p>
      </dgm:t>
    </dgm:pt>
    <dgm:pt modelId="{C2768A34-E421-46BA-ADB0-3D0DB6E42E84}" type="sibTrans" cxnId="{09137E8B-902D-4E8C-94EF-49E0B44BB560}">
      <dgm:prSet/>
      <dgm:spPr/>
      <dgm:t>
        <a:bodyPr/>
        <a:lstStyle/>
        <a:p>
          <a:endParaRPr lang="zh-CN" altLang="en-US"/>
        </a:p>
      </dgm:t>
    </dgm:pt>
    <dgm:pt modelId="{A1BAFA6B-14E4-48F3-B63E-BA68E05342F4}">
      <dgm:prSet phldrT="[文本]"/>
      <dgm:spPr/>
      <dgm:t>
        <a:bodyPr/>
        <a:lstStyle/>
        <a:p>
          <a:r>
            <a:rPr lang="en-US" altLang="zh-CN" dirty="0"/>
            <a:t>FT</a:t>
          </a:r>
          <a:r>
            <a:rPr lang="zh-CN" altLang="en-US" dirty="0"/>
            <a:t>测试、功能性能测试、老化测试</a:t>
          </a:r>
        </a:p>
      </dgm:t>
    </dgm:pt>
    <dgm:pt modelId="{A9FDE2CD-F711-456A-A2C9-696BEB699240}" type="parTrans" cxnId="{2840639A-86F3-45AF-A841-6C11DD91D86E}">
      <dgm:prSet/>
      <dgm:spPr/>
      <dgm:t>
        <a:bodyPr/>
        <a:lstStyle/>
        <a:p>
          <a:endParaRPr lang="zh-CN" altLang="en-US"/>
        </a:p>
      </dgm:t>
    </dgm:pt>
    <dgm:pt modelId="{CED20F34-E372-4AF4-A4DC-82BF887038D4}" type="sibTrans" cxnId="{2840639A-86F3-45AF-A841-6C11DD91D86E}">
      <dgm:prSet/>
      <dgm:spPr/>
      <dgm:t>
        <a:bodyPr/>
        <a:lstStyle/>
        <a:p>
          <a:endParaRPr lang="zh-CN" altLang="en-US"/>
        </a:p>
      </dgm:t>
    </dgm:pt>
    <dgm:pt modelId="{2A73DACC-D4DF-44F7-9E16-71B246234872}">
      <dgm:prSet phldrT="[文本]"/>
      <dgm:spPr/>
      <dgm:t>
        <a:bodyPr/>
        <a:lstStyle/>
        <a:p>
          <a:r>
            <a:rPr lang="zh-CN" altLang="en-US" dirty="0"/>
            <a:t>封装测试</a:t>
          </a:r>
        </a:p>
      </dgm:t>
    </dgm:pt>
    <dgm:pt modelId="{CEFC735C-36C5-4BC5-BECF-E239DD70A344}" type="parTrans" cxnId="{74D6540F-0875-4CA0-BF9A-65D528805D23}">
      <dgm:prSet/>
      <dgm:spPr/>
      <dgm:t>
        <a:bodyPr/>
        <a:lstStyle/>
        <a:p>
          <a:endParaRPr lang="zh-CN" altLang="en-US"/>
        </a:p>
      </dgm:t>
    </dgm:pt>
    <dgm:pt modelId="{C9DE3999-A8C3-48E4-BE9B-4C381C160E02}" type="sibTrans" cxnId="{74D6540F-0875-4CA0-BF9A-65D528805D23}">
      <dgm:prSet/>
      <dgm:spPr/>
      <dgm:t>
        <a:bodyPr/>
        <a:lstStyle/>
        <a:p>
          <a:endParaRPr lang="zh-CN" altLang="en-US"/>
        </a:p>
      </dgm:t>
    </dgm:pt>
    <dgm:pt modelId="{39B91ECD-A372-4168-93C8-E0CF635C8574}">
      <dgm:prSet phldrT="[文本]"/>
      <dgm:spPr/>
      <dgm:t>
        <a:bodyPr/>
        <a:lstStyle/>
        <a:p>
          <a:r>
            <a:rPr lang="en-US" altLang="zh-CN" dirty="0"/>
            <a:t>4P4M</a:t>
          </a:r>
          <a:r>
            <a:rPr lang="zh-CN" altLang="en-US" dirty="0"/>
            <a:t>结构、</a:t>
          </a:r>
          <a:r>
            <a:rPr lang="en-US" altLang="zh-CN" dirty="0"/>
            <a:t>Etc</a:t>
          </a:r>
          <a:endParaRPr lang="zh-CN" altLang="en-US" dirty="0"/>
        </a:p>
      </dgm:t>
    </dgm:pt>
    <dgm:pt modelId="{AF946D25-8B9E-457F-9755-C73F6FAEB410}" type="parTrans" cxnId="{B7464BEB-B5CC-4D5A-AA4E-A018C1C128AB}">
      <dgm:prSet/>
      <dgm:spPr/>
      <dgm:t>
        <a:bodyPr/>
        <a:lstStyle/>
        <a:p>
          <a:endParaRPr lang="zh-CN" altLang="en-US"/>
        </a:p>
      </dgm:t>
    </dgm:pt>
    <dgm:pt modelId="{59C0B608-C141-45B6-8E2F-FF4C9D984D7D}" type="sibTrans" cxnId="{B7464BEB-B5CC-4D5A-AA4E-A018C1C128AB}">
      <dgm:prSet/>
      <dgm:spPr/>
      <dgm:t>
        <a:bodyPr/>
        <a:lstStyle/>
        <a:p>
          <a:endParaRPr lang="zh-CN" altLang="en-US"/>
        </a:p>
      </dgm:t>
    </dgm:pt>
    <dgm:pt modelId="{B8E558ED-F059-49C8-9F88-7BF4441819BD}">
      <dgm:prSet phldrT="[文本]"/>
      <dgm:spPr/>
      <dgm:t>
        <a:bodyPr/>
        <a:lstStyle/>
        <a:p>
          <a:r>
            <a:rPr lang="zh-CN" altLang="en-US" dirty="0"/>
            <a:t>产品板卡设计</a:t>
          </a:r>
        </a:p>
      </dgm:t>
    </dgm:pt>
    <dgm:pt modelId="{A25BC9AB-387E-4A1E-9C4B-28A0C2A79A78}" type="parTrans" cxnId="{6D8B9CE0-BFDE-45B3-B57A-AEBF01A69AFF}">
      <dgm:prSet/>
      <dgm:spPr/>
      <dgm:t>
        <a:bodyPr/>
        <a:lstStyle/>
        <a:p>
          <a:endParaRPr lang="zh-CN" altLang="en-US"/>
        </a:p>
      </dgm:t>
    </dgm:pt>
    <dgm:pt modelId="{0D92CB00-6C39-47E4-AAFA-F0B9F54F76FE}" type="sibTrans" cxnId="{6D8B9CE0-BFDE-45B3-B57A-AEBF01A69AFF}">
      <dgm:prSet/>
      <dgm:spPr/>
      <dgm:t>
        <a:bodyPr/>
        <a:lstStyle/>
        <a:p>
          <a:endParaRPr lang="zh-CN" altLang="en-US"/>
        </a:p>
      </dgm:t>
    </dgm:pt>
    <dgm:pt modelId="{7D657911-537C-451E-9157-4D86831AE5CE}" type="pres">
      <dgm:prSet presAssocID="{4889D4C7-EF2A-4BE7-B472-1359E46171D9}" presName="Name0" presStyleCnt="0">
        <dgm:presLayoutVars>
          <dgm:dir/>
          <dgm:animLvl val="lvl"/>
          <dgm:resizeHandles val="exact"/>
        </dgm:presLayoutVars>
      </dgm:prSet>
      <dgm:spPr/>
    </dgm:pt>
    <dgm:pt modelId="{A6D20372-F646-46E9-BA0B-AAFDB24B2D9B}" type="pres">
      <dgm:prSet presAssocID="{23125E73-3C0A-4136-B905-FA107F6EB0C3}" presName="linNode" presStyleCnt="0"/>
      <dgm:spPr/>
    </dgm:pt>
    <dgm:pt modelId="{5B6356FB-232A-49A9-B0F6-1C1806023D46}" type="pres">
      <dgm:prSet presAssocID="{23125E73-3C0A-4136-B905-FA107F6EB0C3}" presName="parentText" presStyleLbl="node1" presStyleIdx="0" presStyleCnt="5">
        <dgm:presLayoutVars>
          <dgm:chMax val="1"/>
          <dgm:bulletEnabled val="1"/>
        </dgm:presLayoutVars>
      </dgm:prSet>
      <dgm:spPr/>
    </dgm:pt>
    <dgm:pt modelId="{9FB9BAD4-A4D1-4ACB-A6B4-F4E2520271AD}" type="pres">
      <dgm:prSet presAssocID="{23125E73-3C0A-4136-B905-FA107F6EB0C3}" presName="descendantText" presStyleLbl="alignAccFollowNode1" presStyleIdx="0" presStyleCnt="5">
        <dgm:presLayoutVars>
          <dgm:bulletEnabled val="1"/>
        </dgm:presLayoutVars>
      </dgm:prSet>
      <dgm:spPr/>
    </dgm:pt>
    <dgm:pt modelId="{33D6816E-1A69-4886-A1FA-54E873CC0A5E}" type="pres">
      <dgm:prSet presAssocID="{EBD093D3-5295-471D-AE53-565F0DA39530}" presName="sp" presStyleCnt="0"/>
      <dgm:spPr/>
    </dgm:pt>
    <dgm:pt modelId="{14569E74-9B21-4E05-B5AC-E548AED59DFE}" type="pres">
      <dgm:prSet presAssocID="{2E917DF6-7BB0-4BCD-B442-126390227A72}" presName="linNode" presStyleCnt="0"/>
      <dgm:spPr/>
    </dgm:pt>
    <dgm:pt modelId="{8A8150F5-98DD-4A00-9365-1C90717F585C}" type="pres">
      <dgm:prSet presAssocID="{2E917DF6-7BB0-4BCD-B442-126390227A72}" presName="parentText" presStyleLbl="node1" presStyleIdx="1" presStyleCnt="5">
        <dgm:presLayoutVars>
          <dgm:chMax val="1"/>
          <dgm:bulletEnabled val="1"/>
        </dgm:presLayoutVars>
      </dgm:prSet>
      <dgm:spPr/>
    </dgm:pt>
    <dgm:pt modelId="{BA85CE75-E35E-4B25-B160-C403A4F4E3FB}" type="pres">
      <dgm:prSet presAssocID="{2E917DF6-7BB0-4BCD-B442-126390227A72}" presName="descendantText" presStyleLbl="alignAccFollowNode1" presStyleIdx="1" presStyleCnt="5">
        <dgm:presLayoutVars>
          <dgm:bulletEnabled val="1"/>
        </dgm:presLayoutVars>
      </dgm:prSet>
      <dgm:spPr/>
    </dgm:pt>
    <dgm:pt modelId="{7311A1F5-D8D3-481E-B1C0-67AF391C6247}" type="pres">
      <dgm:prSet presAssocID="{E418C9AD-C172-41C6-9E55-57B8800742E3}" presName="sp" presStyleCnt="0"/>
      <dgm:spPr/>
    </dgm:pt>
    <dgm:pt modelId="{E0D15C9C-24A5-4197-803D-17F350E00224}" type="pres">
      <dgm:prSet presAssocID="{C1C37467-7803-4AA6-B15C-DD1B1E95C84B}" presName="linNode" presStyleCnt="0"/>
      <dgm:spPr/>
    </dgm:pt>
    <dgm:pt modelId="{87C44A26-3ABD-4ECC-A58C-992F3220976C}" type="pres">
      <dgm:prSet presAssocID="{C1C37467-7803-4AA6-B15C-DD1B1E95C84B}" presName="parentText" presStyleLbl="node1" presStyleIdx="2" presStyleCnt="5">
        <dgm:presLayoutVars>
          <dgm:chMax val="1"/>
          <dgm:bulletEnabled val="1"/>
        </dgm:presLayoutVars>
      </dgm:prSet>
      <dgm:spPr/>
    </dgm:pt>
    <dgm:pt modelId="{0608FD8D-40B5-4FA5-996B-2168F4DFEDAC}" type="pres">
      <dgm:prSet presAssocID="{C1C37467-7803-4AA6-B15C-DD1B1E95C84B}" presName="descendantText" presStyleLbl="alignAccFollowNode1" presStyleIdx="2" presStyleCnt="5">
        <dgm:presLayoutVars>
          <dgm:bulletEnabled val="1"/>
        </dgm:presLayoutVars>
      </dgm:prSet>
      <dgm:spPr/>
    </dgm:pt>
    <dgm:pt modelId="{1D34DFD4-CBD2-45C5-8233-CB9A78C66414}" type="pres">
      <dgm:prSet presAssocID="{64884C36-09BF-4CF8-BEE1-FF848B4D427C}" presName="sp" presStyleCnt="0"/>
      <dgm:spPr/>
    </dgm:pt>
    <dgm:pt modelId="{0C3D36CF-582A-427E-B009-47A74224AC4E}" type="pres">
      <dgm:prSet presAssocID="{0FA48A11-7854-4691-994E-015C67EB3D24}" presName="linNode" presStyleCnt="0"/>
      <dgm:spPr/>
    </dgm:pt>
    <dgm:pt modelId="{9762CCF6-8364-4E8F-814C-20321E07116D}" type="pres">
      <dgm:prSet presAssocID="{0FA48A11-7854-4691-994E-015C67EB3D24}" presName="parentText" presStyleLbl="node1" presStyleIdx="3" presStyleCnt="5">
        <dgm:presLayoutVars>
          <dgm:chMax val="1"/>
          <dgm:bulletEnabled val="1"/>
        </dgm:presLayoutVars>
      </dgm:prSet>
      <dgm:spPr/>
    </dgm:pt>
    <dgm:pt modelId="{B45D5545-B4AF-43CA-AC76-72BB882B258C}" type="pres">
      <dgm:prSet presAssocID="{0FA48A11-7854-4691-994E-015C67EB3D24}" presName="descendantText" presStyleLbl="alignAccFollowNode1" presStyleIdx="3" presStyleCnt="5">
        <dgm:presLayoutVars>
          <dgm:bulletEnabled val="1"/>
        </dgm:presLayoutVars>
      </dgm:prSet>
      <dgm:spPr/>
    </dgm:pt>
    <dgm:pt modelId="{F01B931F-8094-4555-BD9D-62EC46FA7096}" type="pres">
      <dgm:prSet presAssocID="{C2768A34-E421-46BA-ADB0-3D0DB6E42E84}" presName="sp" presStyleCnt="0"/>
      <dgm:spPr/>
    </dgm:pt>
    <dgm:pt modelId="{B0AB2D79-0D59-419B-BE66-28C244D3F8BA}" type="pres">
      <dgm:prSet presAssocID="{2A73DACC-D4DF-44F7-9E16-71B246234872}" presName="linNode" presStyleCnt="0"/>
      <dgm:spPr/>
    </dgm:pt>
    <dgm:pt modelId="{A5321F38-9875-4EB7-AEF4-BA22CA6E13F0}" type="pres">
      <dgm:prSet presAssocID="{2A73DACC-D4DF-44F7-9E16-71B246234872}" presName="parentText" presStyleLbl="node1" presStyleIdx="4" presStyleCnt="5">
        <dgm:presLayoutVars>
          <dgm:chMax val="1"/>
          <dgm:bulletEnabled val="1"/>
        </dgm:presLayoutVars>
      </dgm:prSet>
      <dgm:spPr/>
    </dgm:pt>
    <dgm:pt modelId="{A8F442F9-AC1D-440E-9093-C978AC5F0EC8}" type="pres">
      <dgm:prSet presAssocID="{2A73DACC-D4DF-44F7-9E16-71B246234872}" presName="descendantText" presStyleLbl="alignAccFollowNode1" presStyleIdx="4" presStyleCnt="5">
        <dgm:presLayoutVars>
          <dgm:bulletEnabled val="1"/>
        </dgm:presLayoutVars>
      </dgm:prSet>
      <dgm:spPr/>
    </dgm:pt>
  </dgm:ptLst>
  <dgm:cxnLst>
    <dgm:cxn modelId="{9BBCBE0E-9020-47D9-9FE1-BFE42D962FE1}" type="presOf" srcId="{4889D4C7-EF2A-4BE7-B472-1359E46171D9}" destId="{7D657911-537C-451E-9157-4D86831AE5CE}" srcOrd="0" destOrd="0" presId="urn:microsoft.com/office/officeart/2005/8/layout/vList5"/>
    <dgm:cxn modelId="{74D6540F-0875-4CA0-BF9A-65D528805D23}" srcId="{4889D4C7-EF2A-4BE7-B472-1359E46171D9}" destId="{2A73DACC-D4DF-44F7-9E16-71B246234872}" srcOrd="4" destOrd="0" parTransId="{CEFC735C-36C5-4BC5-BECF-E239DD70A344}" sibTransId="{C9DE3999-A8C3-48E4-BE9B-4C381C160E02}"/>
    <dgm:cxn modelId="{BB27A915-0603-415F-8DEF-EBA6AA44B394}" type="presOf" srcId="{6C651D52-FE1E-4084-9FC2-557FAC2C14ED}" destId="{9FB9BAD4-A4D1-4ACB-A6B4-F4E2520271AD}" srcOrd="0" destOrd="1" presId="urn:microsoft.com/office/officeart/2005/8/layout/vList5"/>
    <dgm:cxn modelId="{42CE1E17-CAEC-4B9F-BD94-4429C801A542}" type="presOf" srcId="{2E917DF6-7BB0-4BCD-B442-126390227A72}" destId="{8A8150F5-98DD-4A00-9365-1C90717F585C}" srcOrd="0" destOrd="0" presId="urn:microsoft.com/office/officeart/2005/8/layout/vList5"/>
    <dgm:cxn modelId="{0AD1321A-9C6A-4B30-AF17-F59F896AF9C8}" type="presOf" srcId="{B8E558ED-F059-49C8-9F88-7BF4441819BD}" destId="{A8F442F9-AC1D-440E-9093-C978AC5F0EC8}" srcOrd="0" destOrd="1" presId="urn:microsoft.com/office/officeart/2005/8/layout/vList5"/>
    <dgm:cxn modelId="{FCB6E91B-9114-45DC-A039-A7EFE94924B5}" type="presOf" srcId="{2A73DACC-D4DF-44F7-9E16-71B246234872}" destId="{A5321F38-9875-4EB7-AEF4-BA22CA6E13F0}" srcOrd="0" destOrd="0" presId="urn:microsoft.com/office/officeart/2005/8/layout/vList5"/>
    <dgm:cxn modelId="{5D45001D-2A75-4753-9B38-84E4CBA8C1F3}" type="presOf" srcId="{C1C37467-7803-4AA6-B15C-DD1B1E95C84B}" destId="{87C44A26-3ABD-4ECC-A58C-992F3220976C}" srcOrd="0" destOrd="0" presId="urn:microsoft.com/office/officeart/2005/8/layout/vList5"/>
    <dgm:cxn modelId="{D0CA721D-426A-4764-96BA-8DF9ED76C94B}" srcId="{23125E73-3C0A-4136-B905-FA107F6EB0C3}" destId="{6C651D52-FE1E-4084-9FC2-557FAC2C14ED}" srcOrd="1" destOrd="0" parTransId="{8BC2E66E-B99F-4223-8C3A-70DFEA739754}" sibTransId="{F6F33B8B-74A0-400C-AF01-A48123D41A69}"/>
    <dgm:cxn modelId="{701EF064-F534-4465-88DD-4E8DE8392DCF}" srcId="{4889D4C7-EF2A-4BE7-B472-1359E46171D9}" destId="{C1C37467-7803-4AA6-B15C-DD1B1E95C84B}" srcOrd="2" destOrd="0" parTransId="{2A6E2866-EB01-4935-813E-A860FDDB576E}" sibTransId="{64884C36-09BF-4CF8-BEE1-FF848B4D427C}"/>
    <dgm:cxn modelId="{BEE8F946-7BD1-4171-8D2D-CBC583904947}" type="presOf" srcId="{44A7C17B-808B-4CF4-BF69-D923F8C4FFD4}" destId="{9FB9BAD4-A4D1-4ACB-A6B4-F4E2520271AD}" srcOrd="0" destOrd="0" presId="urn:microsoft.com/office/officeart/2005/8/layout/vList5"/>
    <dgm:cxn modelId="{8CD8C747-1A08-47F9-85A9-2350472DD2E5}" srcId="{2E917DF6-7BB0-4BCD-B442-126390227A72}" destId="{8D512ED8-7873-43A7-8175-1FD403E3F236}" srcOrd="0" destOrd="0" parTransId="{770850BE-0FA2-4B15-8E15-020B239883C5}" sibTransId="{8FFF3A5F-07EB-485A-985F-B062A15EDF71}"/>
    <dgm:cxn modelId="{04A2986C-0179-4047-AE5C-CBB931D343B0}" srcId="{23125E73-3C0A-4136-B905-FA107F6EB0C3}" destId="{44A7C17B-808B-4CF4-BF69-D923F8C4FFD4}" srcOrd="0" destOrd="0" parTransId="{80AAD0B1-53A2-474F-9329-0D0BD89BE5AB}" sibTransId="{FB651240-5C21-4230-ADD1-1973E5ED9E85}"/>
    <dgm:cxn modelId="{D1F7D56C-35FA-45E4-9632-76CA5A4260DC}" type="presOf" srcId="{E8D490D9-EF8B-41E8-91E1-99C8C6C1EE2C}" destId="{0608FD8D-40B5-4FA5-996B-2168F4DFEDAC}" srcOrd="0" destOrd="0" presId="urn:microsoft.com/office/officeart/2005/8/layout/vList5"/>
    <dgm:cxn modelId="{E1A3A46F-901C-437C-820B-3B526E2A1FD2}" type="presOf" srcId="{A1BAFA6B-14E4-48F3-B63E-BA68E05342F4}" destId="{A8F442F9-AC1D-440E-9093-C978AC5F0EC8}" srcOrd="0" destOrd="0" presId="urn:microsoft.com/office/officeart/2005/8/layout/vList5"/>
    <dgm:cxn modelId="{EF25FE58-FE15-4634-967D-12DB426BE202}" type="presOf" srcId="{8D512ED8-7873-43A7-8175-1FD403E3F236}" destId="{BA85CE75-E35E-4B25-B160-C403A4F4E3FB}" srcOrd="0" destOrd="0" presId="urn:microsoft.com/office/officeart/2005/8/layout/vList5"/>
    <dgm:cxn modelId="{372F2E5A-D7E9-4287-8F3F-CA080E2F218F}" srcId="{4889D4C7-EF2A-4BE7-B472-1359E46171D9}" destId="{2E917DF6-7BB0-4BCD-B442-126390227A72}" srcOrd="1" destOrd="0" parTransId="{FFB3EAB1-5990-49C1-9354-0DA697E951D9}" sibTransId="{E418C9AD-C172-41C6-9E55-57B8800742E3}"/>
    <dgm:cxn modelId="{78B8D988-2978-4F48-A6F4-B99421A4F029}" srcId="{4889D4C7-EF2A-4BE7-B472-1359E46171D9}" destId="{23125E73-3C0A-4136-B905-FA107F6EB0C3}" srcOrd="0" destOrd="0" parTransId="{BA2A4B9C-F4DB-484B-ADD2-5C0DF415B04D}" sibTransId="{EBD093D3-5295-471D-AE53-565F0DA39530}"/>
    <dgm:cxn modelId="{FA102E8B-5807-42B1-8942-CA2F60825539}" type="presOf" srcId="{39B91ECD-A372-4168-93C8-E0CF635C8574}" destId="{B45D5545-B4AF-43CA-AC76-72BB882B258C}" srcOrd="0" destOrd="0" presId="urn:microsoft.com/office/officeart/2005/8/layout/vList5"/>
    <dgm:cxn modelId="{09137E8B-902D-4E8C-94EF-49E0B44BB560}" srcId="{4889D4C7-EF2A-4BE7-B472-1359E46171D9}" destId="{0FA48A11-7854-4691-994E-015C67EB3D24}" srcOrd="3" destOrd="0" parTransId="{C872D0A8-E5AE-4313-8CF0-85E9BD212309}" sibTransId="{C2768A34-E421-46BA-ADB0-3D0DB6E42E84}"/>
    <dgm:cxn modelId="{397EB98E-F108-439A-BE6D-3FA4F3854401}" srcId="{C1C37467-7803-4AA6-B15C-DD1B1E95C84B}" destId="{E8D490D9-EF8B-41E8-91E1-99C8C6C1EE2C}" srcOrd="0" destOrd="0" parTransId="{77BD78C4-A34C-4DE0-90FC-0B9B6E4BC3BD}" sibTransId="{6EA3BD66-6CB4-4D20-A948-02279CC55A75}"/>
    <dgm:cxn modelId="{2840639A-86F3-45AF-A841-6C11DD91D86E}" srcId="{2A73DACC-D4DF-44F7-9E16-71B246234872}" destId="{A1BAFA6B-14E4-48F3-B63E-BA68E05342F4}" srcOrd="0" destOrd="0" parTransId="{A9FDE2CD-F711-456A-A2C9-696BEB699240}" sibTransId="{CED20F34-E372-4AF4-A4DC-82BF887038D4}"/>
    <dgm:cxn modelId="{15EDC4AB-DAE8-4A00-AB7E-A56D5DE81E4B}" type="presOf" srcId="{72B7675B-9737-4D97-89BF-F4233499C153}" destId="{0608FD8D-40B5-4FA5-996B-2168F4DFEDAC}" srcOrd="0" destOrd="1" presId="urn:microsoft.com/office/officeart/2005/8/layout/vList5"/>
    <dgm:cxn modelId="{F0205EB6-11AD-469E-A9B3-56776EBCDFEA}" type="presOf" srcId="{0FA48A11-7854-4691-994E-015C67EB3D24}" destId="{9762CCF6-8364-4E8F-814C-20321E07116D}" srcOrd="0" destOrd="0" presId="urn:microsoft.com/office/officeart/2005/8/layout/vList5"/>
    <dgm:cxn modelId="{7A63F5BF-35DB-4711-AFB9-370BD998B90D}" type="presOf" srcId="{48D4738C-E227-4852-986E-45F302C9706C}" destId="{BA85CE75-E35E-4B25-B160-C403A4F4E3FB}" srcOrd="0" destOrd="1" presId="urn:microsoft.com/office/officeart/2005/8/layout/vList5"/>
    <dgm:cxn modelId="{525915DC-6A63-4530-8982-27A060401BB1}" srcId="{C1C37467-7803-4AA6-B15C-DD1B1E95C84B}" destId="{72B7675B-9737-4D97-89BF-F4233499C153}" srcOrd="1" destOrd="0" parTransId="{B931E72B-2067-452E-B82A-6339206D28FC}" sibTransId="{EAC6E46C-00D7-4B08-B2E0-2D36076080CC}"/>
    <dgm:cxn modelId="{6D8B9CE0-BFDE-45B3-B57A-AEBF01A69AFF}" srcId="{2A73DACC-D4DF-44F7-9E16-71B246234872}" destId="{B8E558ED-F059-49C8-9F88-7BF4441819BD}" srcOrd="1" destOrd="0" parTransId="{A25BC9AB-387E-4A1E-9C4B-28A0C2A79A78}" sibTransId="{0D92CB00-6C39-47E4-AAFA-F0B9F54F76FE}"/>
    <dgm:cxn modelId="{6F61DFE8-CD48-4DA1-BEE2-7034B3E623A0}" srcId="{2E917DF6-7BB0-4BCD-B442-126390227A72}" destId="{48D4738C-E227-4852-986E-45F302C9706C}" srcOrd="1" destOrd="0" parTransId="{9D886A58-900F-412E-98C0-495A95C21D38}" sibTransId="{AC2310CB-3444-449A-8CB5-9C8FF975FA60}"/>
    <dgm:cxn modelId="{B7464BEB-B5CC-4D5A-AA4E-A018C1C128AB}" srcId="{0FA48A11-7854-4691-994E-015C67EB3D24}" destId="{39B91ECD-A372-4168-93C8-E0CF635C8574}" srcOrd="0" destOrd="0" parTransId="{AF946D25-8B9E-457F-9755-C73F6FAEB410}" sibTransId="{59C0B608-C141-45B6-8E2F-FF4C9D984D7D}"/>
    <dgm:cxn modelId="{E4F47AF3-46D9-4178-AAD3-86A69152EDDF}" type="presOf" srcId="{23125E73-3C0A-4136-B905-FA107F6EB0C3}" destId="{5B6356FB-232A-49A9-B0F6-1C1806023D46}" srcOrd="0" destOrd="0" presId="urn:microsoft.com/office/officeart/2005/8/layout/vList5"/>
    <dgm:cxn modelId="{D2D3A166-80B4-4805-BEEE-0D289312EB9B}" type="presParOf" srcId="{7D657911-537C-451E-9157-4D86831AE5CE}" destId="{A6D20372-F646-46E9-BA0B-AAFDB24B2D9B}" srcOrd="0" destOrd="0" presId="urn:microsoft.com/office/officeart/2005/8/layout/vList5"/>
    <dgm:cxn modelId="{6D3025A8-CD0F-4CD0-A25D-7FD16AD6E868}" type="presParOf" srcId="{A6D20372-F646-46E9-BA0B-AAFDB24B2D9B}" destId="{5B6356FB-232A-49A9-B0F6-1C1806023D46}" srcOrd="0" destOrd="0" presId="urn:microsoft.com/office/officeart/2005/8/layout/vList5"/>
    <dgm:cxn modelId="{0BDCAE55-CB58-4B52-82DF-55EF81622BC3}" type="presParOf" srcId="{A6D20372-F646-46E9-BA0B-AAFDB24B2D9B}" destId="{9FB9BAD4-A4D1-4ACB-A6B4-F4E2520271AD}" srcOrd="1" destOrd="0" presId="urn:microsoft.com/office/officeart/2005/8/layout/vList5"/>
    <dgm:cxn modelId="{F1502D42-E3F8-4DF9-9D7C-C8811A9FD519}" type="presParOf" srcId="{7D657911-537C-451E-9157-4D86831AE5CE}" destId="{33D6816E-1A69-4886-A1FA-54E873CC0A5E}" srcOrd="1" destOrd="0" presId="urn:microsoft.com/office/officeart/2005/8/layout/vList5"/>
    <dgm:cxn modelId="{75CB7F5C-879F-4856-A716-219770EA9D3C}" type="presParOf" srcId="{7D657911-537C-451E-9157-4D86831AE5CE}" destId="{14569E74-9B21-4E05-B5AC-E548AED59DFE}" srcOrd="2" destOrd="0" presId="urn:microsoft.com/office/officeart/2005/8/layout/vList5"/>
    <dgm:cxn modelId="{60365977-C76B-4B5F-9590-12DFE3A33823}" type="presParOf" srcId="{14569E74-9B21-4E05-B5AC-E548AED59DFE}" destId="{8A8150F5-98DD-4A00-9365-1C90717F585C}" srcOrd="0" destOrd="0" presId="urn:microsoft.com/office/officeart/2005/8/layout/vList5"/>
    <dgm:cxn modelId="{7D16A36C-69DF-47F7-BB32-0D1BA84EF771}" type="presParOf" srcId="{14569E74-9B21-4E05-B5AC-E548AED59DFE}" destId="{BA85CE75-E35E-4B25-B160-C403A4F4E3FB}" srcOrd="1" destOrd="0" presId="urn:microsoft.com/office/officeart/2005/8/layout/vList5"/>
    <dgm:cxn modelId="{1EF3D8F1-8E1F-441F-9532-C7E9539EA238}" type="presParOf" srcId="{7D657911-537C-451E-9157-4D86831AE5CE}" destId="{7311A1F5-D8D3-481E-B1C0-67AF391C6247}" srcOrd="3" destOrd="0" presId="urn:microsoft.com/office/officeart/2005/8/layout/vList5"/>
    <dgm:cxn modelId="{01F7DE30-2D42-473B-B236-05E5DF723055}" type="presParOf" srcId="{7D657911-537C-451E-9157-4D86831AE5CE}" destId="{E0D15C9C-24A5-4197-803D-17F350E00224}" srcOrd="4" destOrd="0" presId="urn:microsoft.com/office/officeart/2005/8/layout/vList5"/>
    <dgm:cxn modelId="{0A11D0D3-57FC-4D41-B211-F87258D4476B}" type="presParOf" srcId="{E0D15C9C-24A5-4197-803D-17F350E00224}" destId="{87C44A26-3ABD-4ECC-A58C-992F3220976C}" srcOrd="0" destOrd="0" presId="urn:microsoft.com/office/officeart/2005/8/layout/vList5"/>
    <dgm:cxn modelId="{C31C6534-86A9-46F7-819C-01D8BA4BB75E}" type="presParOf" srcId="{E0D15C9C-24A5-4197-803D-17F350E00224}" destId="{0608FD8D-40B5-4FA5-996B-2168F4DFEDAC}" srcOrd="1" destOrd="0" presId="urn:microsoft.com/office/officeart/2005/8/layout/vList5"/>
    <dgm:cxn modelId="{228521A2-F951-4600-B67D-BB6580598512}" type="presParOf" srcId="{7D657911-537C-451E-9157-4D86831AE5CE}" destId="{1D34DFD4-CBD2-45C5-8233-CB9A78C66414}" srcOrd="5" destOrd="0" presId="urn:microsoft.com/office/officeart/2005/8/layout/vList5"/>
    <dgm:cxn modelId="{BDCA9A92-F434-4889-A209-5898E9C14FE9}" type="presParOf" srcId="{7D657911-537C-451E-9157-4D86831AE5CE}" destId="{0C3D36CF-582A-427E-B009-47A74224AC4E}" srcOrd="6" destOrd="0" presId="urn:microsoft.com/office/officeart/2005/8/layout/vList5"/>
    <dgm:cxn modelId="{2C2EFD16-B878-4E20-ACE4-426D23E880F9}" type="presParOf" srcId="{0C3D36CF-582A-427E-B009-47A74224AC4E}" destId="{9762CCF6-8364-4E8F-814C-20321E07116D}" srcOrd="0" destOrd="0" presId="urn:microsoft.com/office/officeart/2005/8/layout/vList5"/>
    <dgm:cxn modelId="{0419D4B1-639A-447E-8C5F-199DD0911217}" type="presParOf" srcId="{0C3D36CF-582A-427E-B009-47A74224AC4E}" destId="{B45D5545-B4AF-43CA-AC76-72BB882B258C}" srcOrd="1" destOrd="0" presId="urn:microsoft.com/office/officeart/2005/8/layout/vList5"/>
    <dgm:cxn modelId="{5EF4FA2E-A3F5-4C97-BC88-0C37B95F25D5}" type="presParOf" srcId="{7D657911-537C-451E-9157-4D86831AE5CE}" destId="{F01B931F-8094-4555-BD9D-62EC46FA7096}" srcOrd="7" destOrd="0" presId="urn:microsoft.com/office/officeart/2005/8/layout/vList5"/>
    <dgm:cxn modelId="{408AFFDA-C093-45DA-8946-49798FE7A2BE}" type="presParOf" srcId="{7D657911-537C-451E-9157-4D86831AE5CE}" destId="{B0AB2D79-0D59-419B-BE66-28C244D3F8BA}" srcOrd="8" destOrd="0" presId="urn:microsoft.com/office/officeart/2005/8/layout/vList5"/>
    <dgm:cxn modelId="{91CA54BA-F2DC-4C6B-909F-E6DB3E7FAECF}" type="presParOf" srcId="{B0AB2D79-0D59-419B-BE66-28C244D3F8BA}" destId="{A5321F38-9875-4EB7-AEF4-BA22CA6E13F0}" srcOrd="0" destOrd="0" presId="urn:microsoft.com/office/officeart/2005/8/layout/vList5"/>
    <dgm:cxn modelId="{8FA71F50-EAAC-4135-A442-5DD24FDB2B19}" type="presParOf" srcId="{B0AB2D79-0D59-419B-BE66-28C244D3F8BA}" destId="{A8F442F9-AC1D-440E-9093-C978AC5F0EC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9BAD4-A4D1-4ACB-A6B4-F4E2520271AD}">
      <dsp:nvSpPr>
        <dsp:cNvPr id="0" name=""/>
        <dsp:cNvSpPr/>
      </dsp:nvSpPr>
      <dsp:spPr>
        <a:xfrm rot="5400000">
          <a:off x="4333745" y="-1708773"/>
          <a:ext cx="842246" cy="44751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altLang="zh-CN" sz="1600" kern="1200" dirty="0"/>
            <a:t>LGA</a:t>
          </a:r>
          <a:r>
            <a:rPr lang="zh-CN" altLang="en-US" sz="1600" kern="1200" dirty="0"/>
            <a:t>、</a:t>
          </a:r>
          <a:r>
            <a:rPr lang="en-US" altLang="zh-CN" sz="1600" kern="1200" dirty="0"/>
            <a:t>BGA</a:t>
          </a:r>
          <a:r>
            <a:rPr lang="zh-CN" altLang="en-US" sz="1600" kern="1200" dirty="0"/>
            <a:t>、</a:t>
          </a:r>
          <a:r>
            <a:rPr lang="en-US" altLang="zh-CN" sz="1600" kern="1200" dirty="0"/>
            <a:t>SIP</a:t>
          </a:r>
          <a:r>
            <a:rPr lang="zh-CN" altLang="en-US" sz="1600" kern="1200" dirty="0"/>
            <a:t>、</a:t>
          </a:r>
          <a:r>
            <a:rPr lang="en-US" altLang="zh-CN" sz="1600" kern="1200" dirty="0"/>
            <a:t>FCBGA</a:t>
          </a:r>
          <a:r>
            <a:rPr lang="zh-CN" altLang="en-US" sz="1600" kern="1200" dirty="0"/>
            <a:t>、</a:t>
          </a:r>
          <a:r>
            <a:rPr lang="en-US" altLang="zh-CN" sz="1600" kern="1200" dirty="0"/>
            <a:t>Etc</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HTCC</a:t>
          </a:r>
          <a:r>
            <a:rPr lang="zh-CN" altLang="en-US" sz="1600" kern="1200" dirty="0"/>
            <a:t>、</a:t>
          </a:r>
          <a:r>
            <a:rPr lang="en-US" altLang="zh-CN" sz="1600" kern="1200" dirty="0"/>
            <a:t>LTCC</a:t>
          </a:r>
          <a:endParaRPr lang="zh-CN" altLang="en-US" sz="1600" kern="1200" dirty="0"/>
        </a:p>
      </dsp:txBody>
      <dsp:txXfrm rot="-5400000">
        <a:off x="2517284" y="148803"/>
        <a:ext cx="4434055" cy="760016"/>
      </dsp:txXfrm>
    </dsp:sp>
    <dsp:sp modelId="{5B6356FB-232A-49A9-B0F6-1C1806023D46}">
      <dsp:nvSpPr>
        <dsp:cNvPr id="0" name=""/>
        <dsp:cNvSpPr/>
      </dsp:nvSpPr>
      <dsp:spPr>
        <a:xfrm>
          <a:off x="0" y="2407"/>
          <a:ext cx="2517283" cy="1052808"/>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101600" dist="50800" dir="5400000" algn="ctr" rotWithShape="0">
            <a:schemeClr val="accent1">
              <a:shade val="80000"/>
              <a:hueOff val="0"/>
              <a:satOff val="0"/>
              <a:lumOff val="0"/>
              <a:alphaOff val="0"/>
              <a:alpha val="6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Substrate</a:t>
          </a:r>
          <a:r>
            <a:rPr lang="zh-CN" altLang="en-US" sz="2600" kern="1200" dirty="0"/>
            <a:t>设计</a:t>
          </a:r>
        </a:p>
      </dsp:txBody>
      <dsp:txXfrm>
        <a:off x="51394" y="53801"/>
        <a:ext cx="2414495" cy="950020"/>
      </dsp:txXfrm>
    </dsp:sp>
    <dsp:sp modelId="{BA85CE75-E35E-4B25-B160-C403A4F4E3FB}">
      <dsp:nvSpPr>
        <dsp:cNvPr id="0" name=""/>
        <dsp:cNvSpPr/>
      </dsp:nvSpPr>
      <dsp:spPr>
        <a:xfrm rot="5400000">
          <a:off x="4333745" y="-603324"/>
          <a:ext cx="842246" cy="44751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altLang="zh-CN" sz="1600" kern="1200" dirty="0"/>
            <a:t>AIP</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FO-POP</a:t>
          </a:r>
          <a:r>
            <a:rPr lang="zh-CN" altLang="en-US" sz="1600" kern="1200" dirty="0"/>
            <a:t>、</a:t>
          </a:r>
          <a:r>
            <a:rPr lang="en-US" altLang="zh-CN" sz="1600" kern="1200" dirty="0"/>
            <a:t>3D Memory</a:t>
          </a:r>
          <a:endParaRPr lang="zh-CN" altLang="en-US" sz="1600" kern="1200" dirty="0"/>
        </a:p>
      </dsp:txBody>
      <dsp:txXfrm rot="-5400000">
        <a:off x="2517284" y="1254252"/>
        <a:ext cx="4434055" cy="760016"/>
      </dsp:txXfrm>
    </dsp:sp>
    <dsp:sp modelId="{8A8150F5-98DD-4A00-9365-1C90717F585C}">
      <dsp:nvSpPr>
        <dsp:cNvPr id="0" name=""/>
        <dsp:cNvSpPr/>
      </dsp:nvSpPr>
      <dsp:spPr>
        <a:xfrm>
          <a:off x="0" y="1107856"/>
          <a:ext cx="2517283" cy="1052808"/>
        </a:xfrm>
        <a:prstGeom prst="roundRect">
          <a:avLst/>
        </a:prstGeom>
        <a:solidFill>
          <a:schemeClr val="accent1">
            <a:shade val="80000"/>
            <a:hueOff val="81785"/>
            <a:satOff val="-270"/>
            <a:lumOff val="6419"/>
            <a:alphaOff val="0"/>
          </a:schemeClr>
        </a:solidFill>
        <a:ln w="12700" cap="flat" cmpd="sng" algn="ctr">
          <a:solidFill>
            <a:schemeClr val="lt1">
              <a:hueOff val="0"/>
              <a:satOff val="0"/>
              <a:lumOff val="0"/>
              <a:alphaOff val="0"/>
            </a:schemeClr>
          </a:solidFill>
          <a:prstDash val="solid"/>
          <a:miter lim="800000"/>
        </a:ln>
        <a:effectLst>
          <a:outerShdw blurRad="101600" dist="50800" dir="5400000" algn="ctr" rotWithShape="0">
            <a:schemeClr val="accent1">
              <a:shade val="80000"/>
              <a:hueOff val="81785"/>
              <a:satOff val="-270"/>
              <a:lumOff val="6419"/>
              <a:alphaOff val="0"/>
              <a:alpha val="6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FOWLP</a:t>
          </a:r>
          <a:r>
            <a:rPr lang="zh-CN" altLang="en-US" sz="2400" kern="1200" dirty="0"/>
            <a:t>封装设计</a:t>
          </a:r>
        </a:p>
      </dsp:txBody>
      <dsp:txXfrm>
        <a:off x="51394" y="1159250"/>
        <a:ext cx="2414495" cy="950020"/>
      </dsp:txXfrm>
    </dsp:sp>
    <dsp:sp modelId="{0608FD8D-40B5-4FA5-996B-2168F4DFEDAC}">
      <dsp:nvSpPr>
        <dsp:cNvPr id="0" name=""/>
        <dsp:cNvSpPr/>
      </dsp:nvSpPr>
      <dsp:spPr>
        <a:xfrm rot="5400000">
          <a:off x="4333745" y="502124"/>
          <a:ext cx="842246" cy="44751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altLang="zh-CN" sz="1600" kern="1200" dirty="0"/>
            <a:t>HBM</a:t>
          </a:r>
          <a:r>
            <a:rPr lang="zh-CN" altLang="en-US" sz="1600" kern="1200" dirty="0"/>
            <a:t>、</a:t>
          </a:r>
          <a:r>
            <a:rPr lang="en-US" altLang="zh-CN" sz="1600" kern="1200" dirty="0"/>
            <a:t>CoWos</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Daisy Chain</a:t>
          </a:r>
          <a:r>
            <a:rPr lang="zh-CN" altLang="en-US" sz="1600" kern="1200" dirty="0"/>
            <a:t>芯片</a:t>
          </a:r>
        </a:p>
      </dsp:txBody>
      <dsp:txXfrm rot="-5400000">
        <a:off x="2517284" y="2359701"/>
        <a:ext cx="4434055" cy="760016"/>
      </dsp:txXfrm>
    </dsp:sp>
    <dsp:sp modelId="{87C44A26-3ABD-4ECC-A58C-992F3220976C}">
      <dsp:nvSpPr>
        <dsp:cNvPr id="0" name=""/>
        <dsp:cNvSpPr/>
      </dsp:nvSpPr>
      <dsp:spPr>
        <a:xfrm>
          <a:off x="0" y="2213305"/>
          <a:ext cx="2517283" cy="1052808"/>
        </a:xfrm>
        <a:prstGeom prst="roundRect">
          <a:avLst/>
        </a:prstGeom>
        <a:solidFill>
          <a:schemeClr val="accent1">
            <a:shade val="80000"/>
            <a:hueOff val="163570"/>
            <a:satOff val="-539"/>
            <a:lumOff val="12838"/>
            <a:alphaOff val="0"/>
          </a:schemeClr>
        </a:solidFill>
        <a:ln w="12700" cap="flat" cmpd="sng" algn="ctr">
          <a:solidFill>
            <a:schemeClr val="lt1">
              <a:hueOff val="0"/>
              <a:satOff val="0"/>
              <a:lumOff val="0"/>
              <a:alphaOff val="0"/>
            </a:schemeClr>
          </a:solidFill>
          <a:prstDash val="solid"/>
          <a:miter lim="800000"/>
        </a:ln>
        <a:effectLst>
          <a:outerShdw blurRad="101600" dist="50800" dir="5400000" algn="ctr" rotWithShape="0">
            <a:schemeClr val="accent1">
              <a:shade val="80000"/>
              <a:hueOff val="163570"/>
              <a:satOff val="-539"/>
              <a:lumOff val="12838"/>
              <a:alphaOff val="0"/>
              <a:alpha val="6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Interposer</a:t>
          </a:r>
          <a:r>
            <a:rPr lang="zh-CN" altLang="en-US" sz="2600" kern="1200" dirty="0"/>
            <a:t>设计</a:t>
          </a:r>
          <a:endParaRPr lang="en-US" altLang="zh-CN" sz="2600" kern="1200" dirty="0"/>
        </a:p>
      </dsp:txBody>
      <dsp:txXfrm>
        <a:off x="51394" y="2264699"/>
        <a:ext cx="2414495" cy="950020"/>
      </dsp:txXfrm>
    </dsp:sp>
    <dsp:sp modelId="{B45D5545-B4AF-43CA-AC76-72BB882B258C}">
      <dsp:nvSpPr>
        <dsp:cNvPr id="0" name=""/>
        <dsp:cNvSpPr/>
      </dsp:nvSpPr>
      <dsp:spPr>
        <a:xfrm rot="5400000">
          <a:off x="4333745" y="1607573"/>
          <a:ext cx="842246" cy="44751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altLang="zh-CN" sz="1600" kern="1200" dirty="0"/>
            <a:t>4P4M</a:t>
          </a:r>
          <a:r>
            <a:rPr lang="zh-CN" altLang="en-US" sz="1600" kern="1200" dirty="0"/>
            <a:t>结构、</a:t>
          </a:r>
          <a:r>
            <a:rPr lang="en-US" altLang="zh-CN" sz="1600" kern="1200" dirty="0"/>
            <a:t>Etc</a:t>
          </a:r>
          <a:endParaRPr lang="zh-CN" altLang="en-US" sz="1600" kern="1200" dirty="0"/>
        </a:p>
      </dsp:txBody>
      <dsp:txXfrm rot="-5400000">
        <a:off x="2517284" y="3465150"/>
        <a:ext cx="4434055" cy="760016"/>
      </dsp:txXfrm>
    </dsp:sp>
    <dsp:sp modelId="{9762CCF6-8364-4E8F-814C-20321E07116D}">
      <dsp:nvSpPr>
        <dsp:cNvPr id="0" name=""/>
        <dsp:cNvSpPr/>
      </dsp:nvSpPr>
      <dsp:spPr>
        <a:xfrm>
          <a:off x="0" y="3318754"/>
          <a:ext cx="2517283" cy="1052808"/>
        </a:xfrm>
        <a:prstGeom prst="roundRect">
          <a:avLst/>
        </a:prstGeom>
        <a:solidFill>
          <a:schemeClr val="accent1">
            <a:shade val="80000"/>
            <a:hueOff val="245355"/>
            <a:satOff val="-809"/>
            <a:lumOff val="19257"/>
            <a:alphaOff val="0"/>
          </a:schemeClr>
        </a:solidFill>
        <a:ln w="12700" cap="flat" cmpd="sng" algn="ctr">
          <a:solidFill>
            <a:schemeClr val="lt1">
              <a:hueOff val="0"/>
              <a:satOff val="0"/>
              <a:lumOff val="0"/>
              <a:alphaOff val="0"/>
            </a:schemeClr>
          </a:solidFill>
          <a:prstDash val="solid"/>
          <a:miter lim="800000"/>
        </a:ln>
        <a:effectLst>
          <a:outerShdw blurRad="101600" dist="50800" dir="5400000" algn="ctr" rotWithShape="0">
            <a:schemeClr val="accent1">
              <a:shade val="80000"/>
              <a:hueOff val="245355"/>
              <a:satOff val="-809"/>
              <a:lumOff val="19257"/>
              <a:alphaOff val="0"/>
              <a:alpha val="6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WLCSP</a:t>
          </a:r>
          <a:r>
            <a:rPr lang="zh-CN" altLang="en-US" sz="2600" kern="1200" dirty="0"/>
            <a:t>设计</a:t>
          </a:r>
        </a:p>
      </dsp:txBody>
      <dsp:txXfrm>
        <a:off x="51394" y="3370148"/>
        <a:ext cx="2414495" cy="950020"/>
      </dsp:txXfrm>
    </dsp:sp>
    <dsp:sp modelId="{A8F442F9-AC1D-440E-9093-C978AC5F0EC8}">
      <dsp:nvSpPr>
        <dsp:cNvPr id="0" name=""/>
        <dsp:cNvSpPr/>
      </dsp:nvSpPr>
      <dsp:spPr>
        <a:xfrm rot="5400000">
          <a:off x="4333745" y="2713022"/>
          <a:ext cx="842246" cy="44751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altLang="zh-CN" sz="1600" kern="1200" dirty="0"/>
            <a:t>FT</a:t>
          </a:r>
          <a:r>
            <a:rPr lang="zh-CN" altLang="en-US" sz="1600" kern="1200" dirty="0"/>
            <a:t>测试、功能性能测试、老化测试</a:t>
          </a:r>
        </a:p>
        <a:p>
          <a:pPr marL="171450" lvl="1" indent="-171450" algn="l" defTabSz="711200">
            <a:lnSpc>
              <a:spcPct val="90000"/>
            </a:lnSpc>
            <a:spcBef>
              <a:spcPct val="0"/>
            </a:spcBef>
            <a:spcAft>
              <a:spcPct val="15000"/>
            </a:spcAft>
            <a:buChar char="•"/>
          </a:pPr>
          <a:r>
            <a:rPr lang="zh-CN" altLang="en-US" sz="1600" kern="1200" dirty="0"/>
            <a:t>产品板卡设计</a:t>
          </a:r>
        </a:p>
      </dsp:txBody>
      <dsp:txXfrm rot="-5400000">
        <a:off x="2517284" y="4570599"/>
        <a:ext cx="4434055" cy="760016"/>
      </dsp:txXfrm>
    </dsp:sp>
    <dsp:sp modelId="{A5321F38-9875-4EB7-AEF4-BA22CA6E13F0}">
      <dsp:nvSpPr>
        <dsp:cNvPr id="0" name=""/>
        <dsp:cNvSpPr/>
      </dsp:nvSpPr>
      <dsp:spPr>
        <a:xfrm>
          <a:off x="0" y="4424203"/>
          <a:ext cx="2517283" cy="1052808"/>
        </a:xfrm>
        <a:prstGeom prst="roundRect">
          <a:avLst/>
        </a:prstGeom>
        <a:solidFill>
          <a:schemeClr val="accent1">
            <a:shade val="80000"/>
            <a:hueOff val="327140"/>
            <a:satOff val="-1079"/>
            <a:lumOff val="25676"/>
            <a:alphaOff val="0"/>
          </a:schemeClr>
        </a:solidFill>
        <a:ln w="12700" cap="flat" cmpd="sng" algn="ctr">
          <a:solidFill>
            <a:schemeClr val="lt1">
              <a:hueOff val="0"/>
              <a:satOff val="0"/>
              <a:lumOff val="0"/>
              <a:alphaOff val="0"/>
            </a:schemeClr>
          </a:solidFill>
          <a:prstDash val="solid"/>
          <a:miter lim="800000"/>
        </a:ln>
        <a:effectLst>
          <a:outerShdw blurRad="101600" dist="50800" dir="5400000" algn="ctr" rotWithShape="0">
            <a:schemeClr val="accent1">
              <a:shade val="80000"/>
              <a:hueOff val="327140"/>
              <a:satOff val="-1079"/>
              <a:lumOff val="25676"/>
              <a:alphaOff val="0"/>
              <a:alpha val="6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封装测试</a:t>
          </a:r>
        </a:p>
      </dsp:txBody>
      <dsp:txXfrm>
        <a:off x="51394" y="4475597"/>
        <a:ext cx="2414495" cy="9500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2025-05-29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Master" Target="../slideMasters/slideMaster1.xml"/><Relationship Id="rId5" Type="http://schemas.openxmlformats.org/officeDocument/2006/relationships/tags" Target="../tags/tag50.xml"/><Relationship Id="rId4" Type="http://schemas.openxmlformats.org/officeDocument/2006/relationships/tags" Target="../tags/tag49.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Master" Target="../slideMasters/slideMaster1.xml"/><Relationship Id="rId5" Type="http://schemas.openxmlformats.org/officeDocument/2006/relationships/tags" Target="../tags/tag59.xml"/><Relationship Id="rId4" Type="http://schemas.openxmlformats.org/officeDocument/2006/relationships/tags" Target="../tags/tag5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48" name="矩形 47"/>
          <p:cNvSpPr/>
          <p:nvPr userDrawn="1">
            <p:custDataLst>
              <p:tags r:id="rId1"/>
            </p:custDataLst>
          </p:nvPr>
        </p:nvSpPr>
        <p:spPr>
          <a:xfrm>
            <a:off x="-19685" y="0"/>
            <a:ext cx="2103120" cy="6858635"/>
          </a:xfrm>
          <a:prstGeom prst="rect">
            <a:avLst/>
          </a:prstGeom>
          <a:solidFill>
            <a:srgbClr val="7E4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2" name="图片 1" descr="资源 13_副本"/>
          <p:cNvPicPr>
            <a:picLocks noChangeAspect="1"/>
          </p:cNvPicPr>
          <p:nvPr userDrawn="1"/>
        </p:nvPicPr>
        <p:blipFill>
          <a:blip r:embed="rId5">
            <a:alphaModFix amt="30000"/>
          </a:blip>
          <a:stretch>
            <a:fillRect/>
          </a:stretch>
        </p:blipFill>
        <p:spPr>
          <a:xfrm>
            <a:off x="8041005" y="5923915"/>
            <a:ext cx="4057015" cy="934085"/>
          </a:xfrm>
          <a:prstGeom prst="rect">
            <a:avLst/>
          </a:prstGeom>
        </p:spPr>
      </p:pic>
      <p:sp>
        <p:nvSpPr>
          <p:cNvPr id="26" name="标题 8"/>
          <p:cNvSpPr/>
          <p:nvPr userDrawn="1">
            <p:custDataLst>
              <p:tags r:id="rId2"/>
            </p:custDataLst>
          </p:nvPr>
        </p:nvSpPr>
        <p:spPr>
          <a:xfrm>
            <a:off x="344170" y="1068070"/>
            <a:ext cx="1375410" cy="906780"/>
          </a:xfrm>
          <a:prstGeom prst="rect">
            <a:avLst/>
          </a:prstGeom>
          <a:noFill/>
        </p:spPr>
        <p:txBody>
          <a:bodyPr vert="eaVert" wrap="square" lIns="91440" tIns="45720" rIns="91440" bIns="45720" rtlCol="0" anchor="ctr" anchorCtr="0">
            <a:noAutofit/>
          </a:bodyPr>
          <a:lstStyle>
            <a:lvl1pPr marL="0" marR="0" lvl="0" algn="r" defTabSz="914400" rtl="0" eaLnBrk="1" fontAlgn="auto" latinLnBrk="0" hangingPunct="1">
              <a:lnSpc>
                <a:spcPct val="100000"/>
              </a:lnSpc>
              <a:spcBef>
                <a:spcPct val="0"/>
              </a:spcBef>
              <a:buClrTx/>
              <a:buSzTx/>
              <a:buFontTx/>
              <a:buNone/>
              <a:defRPr kumimoji="0" lang="zh-CN" altLang="en-US" sz="6000" b="0" i="0" u="none" strike="noStrike" kern="1200" cap="none" spc="0" normalizeH="0" baseline="0" noProof="1">
                <a:solidFill>
                  <a:schemeClr val="tx1">
                    <a:lumMod val="85000"/>
                    <a:lumOff val="15000"/>
                  </a:schemeClr>
                </a:solidFill>
                <a:uFillTx/>
                <a:latin typeface="+mj-ea"/>
                <a:ea typeface="+mj-ea"/>
                <a:cs typeface="MiSans Normal" panose="00000500000000000000" charset="-122"/>
                <a:sym typeface="+mn-ea"/>
              </a:defRPr>
            </a:lvl1pPr>
          </a:lstStyle>
          <a:p>
            <a:r>
              <a:rPr lang="zh-CN" altLang="en-US" sz="6600">
                <a:solidFill>
                  <a:schemeClr val="bg1"/>
                </a:solidFill>
                <a:latin typeface="微软雅黑" panose="020B0503020204020204" charset="-122"/>
                <a:ea typeface="微软雅黑" panose="020B0503020204020204" charset="-122"/>
              </a:rPr>
              <a:t>目</a:t>
            </a:r>
          </a:p>
        </p:txBody>
      </p:sp>
      <p:sp>
        <p:nvSpPr>
          <p:cNvPr id="27" name="标题 8"/>
          <p:cNvSpPr/>
          <p:nvPr userDrawn="1">
            <p:custDataLst>
              <p:tags r:id="rId3"/>
            </p:custDataLst>
          </p:nvPr>
        </p:nvSpPr>
        <p:spPr>
          <a:xfrm>
            <a:off x="344170" y="2248535"/>
            <a:ext cx="1375410" cy="906780"/>
          </a:xfrm>
          <a:prstGeom prst="rect">
            <a:avLst/>
          </a:prstGeom>
          <a:noFill/>
        </p:spPr>
        <p:txBody>
          <a:bodyPr vert="eaVert" wrap="square" lIns="91440" tIns="45720" rIns="91440" bIns="45720" rtlCol="0" anchor="ctr" anchorCtr="0">
            <a:noAutofit/>
          </a:bodyPr>
          <a:lstStyle>
            <a:lvl1pPr marL="0" marR="0" lvl="0" algn="r" defTabSz="914400" rtl="0" eaLnBrk="1" fontAlgn="auto" latinLnBrk="0" hangingPunct="1">
              <a:lnSpc>
                <a:spcPct val="100000"/>
              </a:lnSpc>
              <a:spcBef>
                <a:spcPct val="0"/>
              </a:spcBef>
              <a:buClrTx/>
              <a:buSzTx/>
              <a:buFontTx/>
              <a:buNone/>
              <a:defRPr kumimoji="0" lang="zh-CN" altLang="en-US" sz="6000" b="0" i="0" u="none" strike="noStrike" kern="1200" cap="none" spc="0" normalizeH="0" baseline="0" noProof="1">
                <a:solidFill>
                  <a:schemeClr val="tx1">
                    <a:lumMod val="85000"/>
                    <a:lumOff val="15000"/>
                  </a:schemeClr>
                </a:solidFill>
                <a:uFillTx/>
                <a:latin typeface="+mj-ea"/>
                <a:ea typeface="+mj-ea"/>
                <a:cs typeface="MiSans Normal" panose="00000500000000000000" charset="-122"/>
                <a:sym typeface="+mn-ea"/>
              </a:defRPr>
            </a:lvl1pPr>
          </a:lstStyle>
          <a:p>
            <a:r>
              <a:rPr lang="zh-CN" altLang="en-US" sz="6600">
                <a:solidFill>
                  <a:schemeClr val="bg1"/>
                </a:solidFill>
                <a:latin typeface="微软雅黑" panose="020B0503020204020204" charset="-122"/>
                <a:ea typeface="微软雅黑" panose="020B0503020204020204" charset="-122"/>
              </a:rPr>
              <a:t>录</a:t>
            </a:r>
          </a:p>
        </p:txBody>
      </p:sp>
      <p:sp>
        <p:nvSpPr>
          <p:cNvPr id="28" name="文本框 27"/>
          <p:cNvSpPr txBox="1"/>
          <p:nvPr userDrawn="1"/>
        </p:nvSpPr>
        <p:spPr>
          <a:xfrm>
            <a:off x="663575" y="3742055"/>
            <a:ext cx="736600" cy="2188210"/>
          </a:xfrm>
          <a:prstGeom prst="rect">
            <a:avLst/>
          </a:prstGeom>
          <a:noFill/>
        </p:spPr>
        <p:txBody>
          <a:bodyPr vert="mongolianVert" wrap="square" rtlCol="0" anchor="t">
            <a:spAutoFit/>
          </a:bodyPr>
          <a:lstStyle/>
          <a:p>
            <a:pPr indent="0" fontAlgn="auto">
              <a:lnSpc>
                <a:spcPct val="150000"/>
              </a:lnSpc>
            </a:pPr>
            <a:r>
              <a:rPr lang="zh-CN" altLang="en-US" sz="2400" dirty="0">
                <a:solidFill>
                  <a:schemeClr val="bg1"/>
                </a:solidFill>
                <a:uFillTx/>
                <a:latin typeface="Arial" panose="020B0604020202020204" pitchFamily="34" charset="0"/>
                <a:ea typeface="+mj-ea"/>
                <a:cs typeface="Arial" panose="020B0604020202020204" pitchFamily="34" charset="0"/>
                <a:sym typeface="+mn-ea"/>
              </a:rPr>
              <a:t>CONTENTS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2025-05-29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2025-05-29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2025-05-29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文本占位符 4"/>
          <p:cNvSpPr>
            <a:spLocks noGrp="1"/>
          </p:cNvSpPr>
          <p:nvPr>
            <p:ph type="body" idx="1" hasCustomPrompt="1"/>
            <p:custDataLst>
              <p:tags r:id="rId1"/>
            </p:custDataLst>
          </p:nvPr>
        </p:nvSpPr>
        <p:spPr>
          <a:xfrm>
            <a:off x="880036" y="204162"/>
            <a:ext cx="5342400" cy="381600"/>
          </a:xfrm>
        </p:spPr>
        <p:txBody>
          <a:bodyPr lIns="101600" tIns="38100" rIns="76200" bIns="38100" anchor="t" anchorCtr="0">
            <a:noAutofit/>
          </a:bodyPr>
          <a:lstStyle>
            <a:lvl1pPr marL="0" indent="0">
              <a:lnSpc>
                <a:spcPct val="100000"/>
              </a:lnSpc>
              <a:buNone/>
              <a:defRPr sz="24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2" name="图片 1">
            <a:extLst>
              <a:ext uri="{FF2B5EF4-FFF2-40B4-BE49-F238E27FC236}">
                <a16:creationId xmlns:a16="http://schemas.microsoft.com/office/drawing/2014/main" id="{DD0E8728-A6B1-42AC-98DC-850AF5716A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9395" y="5854003"/>
            <a:ext cx="1312606" cy="1003997"/>
          </a:xfrm>
          <a:prstGeom prst="rect">
            <a:avLst/>
          </a:prstGeom>
        </p:spPr>
      </p:pic>
      <p:cxnSp>
        <p:nvCxnSpPr>
          <p:cNvPr id="4" name="直接连接符 3">
            <a:extLst>
              <a:ext uri="{FF2B5EF4-FFF2-40B4-BE49-F238E27FC236}">
                <a16:creationId xmlns:a16="http://schemas.microsoft.com/office/drawing/2014/main" id="{17CB1E59-FA33-F086-1467-0B5F1AC706C2}"/>
              </a:ext>
            </a:extLst>
          </p:cNvPr>
          <p:cNvCxnSpPr>
            <a:cxnSpLocks/>
          </p:cNvCxnSpPr>
          <p:nvPr userDrawn="1"/>
        </p:nvCxnSpPr>
        <p:spPr>
          <a:xfrm flipV="1">
            <a:off x="0" y="757087"/>
            <a:ext cx="12192000" cy="63910"/>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2025-05-29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2025-05-29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2025-05-29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2025-05-29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2025-05-29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2025-05-29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2025-05-29</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4.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3.jpeg"/><Relationship Id="rId5" Type="http://schemas.openxmlformats.org/officeDocument/2006/relationships/slideLayout" Target="../slideLayouts/slideLayout3.xml"/><Relationship Id="rId4" Type="http://schemas.openxmlformats.org/officeDocument/2006/relationships/tags" Target="../tags/tag63.xml"/></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3.jpeg"/><Relationship Id="rId18" Type="http://schemas.openxmlformats.org/officeDocument/2006/relationships/image" Target="../media/image116.png"/><Relationship Id="rId26" Type="http://schemas.openxmlformats.org/officeDocument/2006/relationships/image" Target="../media/image123.svg"/><Relationship Id="rId3" Type="http://schemas.openxmlformats.org/officeDocument/2006/relationships/image" Target="../media/image104.png"/><Relationship Id="rId21" Type="http://schemas.openxmlformats.org/officeDocument/2006/relationships/image" Target="../media/image118.png"/><Relationship Id="rId7" Type="http://schemas.openxmlformats.org/officeDocument/2006/relationships/image" Target="../media/image108.png"/><Relationship Id="rId12" Type="http://schemas.openxmlformats.org/officeDocument/2006/relationships/image" Target="../media/image112.png"/><Relationship Id="rId17" Type="http://schemas.openxmlformats.org/officeDocument/2006/relationships/image" Target="../media/image115.png"/><Relationship Id="rId25" Type="http://schemas.openxmlformats.org/officeDocument/2006/relationships/image" Target="../media/image122.png"/><Relationship Id="rId2" Type="http://schemas.openxmlformats.org/officeDocument/2006/relationships/slideLayout" Target="../slideLayouts/slideLayout2.xml"/><Relationship Id="rId16" Type="http://schemas.openxmlformats.org/officeDocument/2006/relationships/image" Target="../media/image91.emf"/><Relationship Id="rId20" Type="http://schemas.openxmlformats.org/officeDocument/2006/relationships/image" Target="../media/image117.png"/><Relationship Id="rId1" Type="http://schemas.openxmlformats.org/officeDocument/2006/relationships/tags" Target="../tags/tag66.xml"/><Relationship Id="rId6" Type="http://schemas.openxmlformats.org/officeDocument/2006/relationships/image" Target="../media/image107.png"/><Relationship Id="rId11" Type="http://schemas.openxmlformats.org/officeDocument/2006/relationships/image" Target="../media/image111.png"/><Relationship Id="rId24" Type="http://schemas.openxmlformats.org/officeDocument/2006/relationships/image" Target="../media/image121.svg"/><Relationship Id="rId5" Type="http://schemas.openxmlformats.org/officeDocument/2006/relationships/image" Target="../media/image106.png"/><Relationship Id="rId15" Type="http://schemas.openxmlformats.org/officeDocument/2006/relationships/image" Target="../media/image114.png"/><Relationship Id="rId23" Type="http://schemas.openxmlformats.org/officeDocument/2006/relationships/image" Target="../media/image120.png"/><Relationship Id="rId10" Type="http://schemas.openxmlformats.org/officeDocument/2006/relationships/image" Target="../media/image110.png"/><Relationship Id="rId19" Type="http://schemas.openxmlformats.org/officeDocument/2006/relationships/image" Target="../media/image32.png"/><Relationship Id="rId4" Type="http://schemas.openxmlformats.org/officeDocument/2006/relationships/image" Target="../media/image105.png"/><Relationship Id="rId9" Type="http://schemas.openxmlformats.org/officeDocument/2006/relationships/image" Target="../media/image90.png"/><Relationship Id="rId14" Type="http://schemas.openxmlformats.org/officeDocument/2006/relationships/image" Target="../media/image28.png"/><Relationship Id="rId22" Type="http://schemas.openxmlformats.org/officeDocument/2006/relationships/image" Target="../media/image119.svg"/></Relationships>
</file>

<file path=ppt/slides/_rels/slide19.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image" Target="../media/image132.png"/><Relationship Id="rId3" Type="http://schemas.openxmlformats.org/officeDocument/2006/relationships/image" Target="../media/image124.png"/><Relationship Id="rId7" Type="http://schemas.openxmlformats.org/officeDocument/2006/relationships/package" Target="../embeddings/Microsoft_Visio_Drawing.vsdx"/><Relationship Id="rId12" Type="http://schemas.openxmlformats.org/officeDocument/2006/relationships/image" Target="../media/image33.jp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127.png"/><Relationship Id="rId11" Type="http://schemas.openxmlformats.org/officeDocument/2006/relationships/image" Target="../media/image131.jpg"/><Relationship Id="rId5" Type="http://schemas.openxmlformats.org/officeDocument/2006/relationships/image" Target="../media/image126.png"/><Relationship Id="rId10" Type="http://schemas.openxmlformats.org/officeDocument/2006/relationships/image" Target="../media/image130.emf"/><Relationship Id="rId4" Type="http://schemas.openxmlformats.org/officeDocument/2006/relationships/image" Target="../media/image125.png"/><Relationship Id="rId9" Type="http://schemas.openxmlformats.org/officeDocument/2006/relationships/image" Target="../media/image129.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slideLayout" Target="../slideLayouts/slideLayout2.xml"/><Relationship Id="rId16" Type="http://schemas.openxmlformats.org/officeDocument/2006/relationships/image" Target="../media/image18.svg"/><Relationship Id="rId1" Type="http://schemas.openxmlformats.org/officeDocument/2006/relationships/tags" Target="../tags/tag6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jpeg"/><Relationship Id="rId4" Type="http://schemas.openxmlformats.org/officeDocument/2006/relationships/image" Target="../media/image135.jpeg"/></Relationships>
</file>

<file path=ppt/slides/_rels/slide21.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package" Target="../embeddings/Microsoft_Visio___1.vsdx"/><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jpeg"/></Relationships>
</file>

<file path=ppt/slides/_rels/slide2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9.xml"/><Relationship Id="rId1" Type="http://schemas.openxmlformats.org/officeDocument/2006/relationships/tags" Target="../tags/tag68.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g"/><Relationship Id="rId3" Type="http://schemas.openxmlformats.org/officeDocument/2006/relationships/diagramLayout" Target="../diagrams/layout1.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31.png"/><Relationship Id="rId5" Type="http://schemas.openxmlformats.org/officeDocument/2006/relationships/diagramColors" Target="../diagrams/colors1.xml"/><Relationship Id="rId10" Type="http://schemas.openxmlformats.org/officeDocument/2006/relationships/image" Target="../media/image30.png"/><Relationship Id="rId4" Type="http://schemas.openxmlformats.org/officeDocument/2006/relationships/diagramQuickStyle" Target="../diagrams/quickStyle1.xml"/><Relationship Id="rId9" Type="http://schemas.openxmlformats.org/officeDocument/2006/relationships/image" Target="../media/image29.png"/><Relationship Id="rId14" Type="http://schemas.openxmlformats.org/officeDocument/2006/relationships/image" Target="../media/image23.jpe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sv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sv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sv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84b10f58769541e071cba68087b9faee517ae6e256bf4-hKU7qw_fw1200"/>
          <p:cNvPicPr>
            <a:picLocks noChangeAspect="1"/>
          </p:cNvPicPr>
          <p:nvPr>
            <p:custDataLst>
              <p:tags r:id="rId2"/>
            </p:custDataLst>
          </p:nvPr>
        </p:nvPicPr>
        <p:blipFill>
          <a:blip r:embed="rId6">
            <a:alphaModFix amt="20000"/>
          </a:blip>
          <a:srcRect b="2738"/>
          <a:stretch>
            <a:fillRect/>
          </a:stretch>
        </p:blipFill>
        <p:spPr>
          <a:xfrm>
            <a:off x="0" y="3810"/>
            <a:ext cx="12202160" cy="6853555"/>
          </a:xfrm>
          <a:prstGeom prst="rect">
            <a:avLst/>
          </a:prstGeom>
        </p:spPr>
      </p:pic>
      <p:sp>
        <p:nvSpPr>
          <p:cNvPr id="2" name="矩形 1"/>
          <p:cNvSpPr/>
          <p:nvPr>
            <p:custDataLst>
              <p:tags r:id="rId3"/>
            </p:custDataLst>
          </p:nvPr>
        </p:nvSpPr>
        <p:spPr>
          <a:xfrm>
            <a:off x="0" y="0"/>
            <a:ext cx="12202160" cy="6855460"/>
          </a:xfrm>
          <a:prstGeom prst="rect">
            <a:avLst/>
          </a:prstGeom>
          <a:gradFill rotWithShape="0">
            <a:gsLst>
              <a:gs pos="0">
                <a:schemeClr val="tx1">
                  <a:lumMod val="0"/>
                  <a:alpha val="100000"/>
                  <a:lumOff val="10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dirty="0">
                <a:solidFill>
                  <a:schemeClr val="lt1"/>
                </a:solidFill>
              </a:rPr>
              <a:t>科技有</a:t>
            </a:r>
          </a:p>
        </p:txBody>
      </p:sp>
      <p:sp>
        <p:nvSpPr>
          <p:cNvPr id="15" name="标题 1"/>
          <p:cNvSpPr txBox="1"/>
          <p:nvPr>
            <p:custDataLst>
              <p:tags r:id="rId4"/>
            </p:custDataLst>
          </p:nvPr>
        </p:nvSpPr>
        <p:spPr>
          <a:xfrm>
            <a:off x="3172874" y="2569914"/>
            <a:ext cx="6870617" cy="2051685"/>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3600" b="1" i="0" kern="1200">
                <a:solidFill>
                  <a:schemeClr val="bg1"/>
                </a:solidFill>
                <a:latin typeface="黑体" panose="02010609060101010101" charset="-122"/>
                <a:ea typeface="黑体" panose="02010609060101010101" charset="-122"/>
                <a:cs typeface="+mj-cs"/>
              </a:defRPr>
            </a:lvl1pPr>
          </a:lstStyle>
          <a:p>
            <a:pPr algn="l"/>
            <a:r>
              <a:rPr lang="zh-CN" altLang="en-US" sz="4000" dirty="0">
                <a:solidFill>
                  <a:schemeClr val="tx1"/>
                </a:solidFill>
                <a:latin typeface="微软雅黑" panose="020B0503020204020204" pitchFamily="34" charset="-122"/>
                <a:ea typeface="微软雅黑" panose="020B0503020204020204" pitchFamily="34" charset="-122"/>
              </a:rPr>
              <a:t>苏州思普微电子科技有限公司</a:t>
            </a:r>
            <a:endParaRPr lang="en-US" altLang="zh-CN" sz="2400" dirty="0">
              <a:solidFill>
                <a:schemeClr val="tx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D0E8728-A6B1-42AC-98DC-850AF5716A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651" y="148301"/>
            <a:ext cx="2505780" cy="1924008"/>
          </a:xfrm>
          <a:prstGeom prst="rect">
            <a:avLst/>
          </a:prstGeom>
          <a:ln>
            <a:noFill/>
          </a:ln>
          <a:effectLst>
            <a:softEdge rad="112500"/>
          </a:effectLst>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088C-724C-87E6-322A-CEE073C9C95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32BF28FF-6C13-15E4-7F69-54BED003CF64}"/>
              </a:ext>
            </a:extLst>
          </p:cNvPr>
          <p:cNvSpPr>
            <a:spLocks noGrp="1"/>
          </p:cNvSpPr>
          <p:nvPr>
            <p:ph type="body" idx="1"/>
          </p:nvPr>
        </p:nvSpPr>
        <p:spPr/>
        <p:txBody>
          <a:bodyPr/>
          <a:lstStyle/>
          <a:p>
            <a:r>
              <a:rPr lang="zh-CN" altLang="en-US" sz="2400" dirty="0">
                <a:latin typeface="微软雅黑" panose="020B0503020204020204" pitchFamily="34" charset="-122"/>
                <a:ea typeface="微软雅黑" panose="020B0503020204020204" pitchFamily="34" charset="-122"/>
              </a:rPr>
              <a:t>仿真能力介绍</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热仿真</a:t>
            </a:r>
            <a:endParaRPr lang="zh-CN" altLang="en-US" dirty="0"/>
          </a:p>
        </p:txBody>
      </p:sp>
      <p:sp>
        <p:nvSpPr>
          <p:cNvPr id="31" name="矩形: 圆角 30">
            <a:extLst>
              <a:ext uri="{FF2B5EF4-FFF2-40B4-BE49-F238E27FC236}">
                <a16:creationId xmlns:a16="http://schemas.microsoft.com/office/drawing/2014/main" id="{635486EF-2B4D-408D-35DB-1F36C688E3E2}"/>
              </a:ext>
            </a:extLst>
          </p:cNvPr>
          <p:cNvSpPr/>
          <p:nvPr/>
        </p:nvSpPr>
        <p:spPr>
          <a:xfrm>
            <a:off x="631938" y="1777697"/>
            <a:ext cx="5464062" cy="4651773"/>
          </a:xfrm>
          <a:prstGeom prst="roundRect">
            <a:avLst>
              <a:gd name="adj" fmla="val 2720"/>
            </a:avLst>
          </a:prstGeom>
          <a:solidFill>
            <a:schemeClr val="accent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6000" b="1" i="0" u="none" strike="noStrike" kern="1200" cap="none" spc="0" normalizeH="0" baseline="0" noProof="0" dirty="0">
              <a:ln>
                <a:noFill/>
              </a:ln>
              <a:gradFill flip="none" rotWithShape="1">
                <a:gsLst>
                  <a:gs pos="100000">
                    <a:srgbClr val="225FE8"/>
                  </a:gs>
                  <a:gs pos="11000">
                    <a:srgbClr val="5ECEEE">
                      <a:lumMod val="80000"/>
                    </a:srgbClr>
                  </a:gs>
                </a:gsLst>
                <a:path path="circle">
                  <a:fillToRect r="100000" b="100000"/>
                </a:path>
                <a:tileRect l="-100000" t="-100000"/>
              </a:gradFill>
              <a:effectLst/>
              <a:uLnTx/>
              <a:uFillTx/>
              <a:latin typeface="Gotham"/>
              <a:ea typeface="HarmonyOS Sans SC"/>
              <a:cs typeface="+mn-cs"/>
            </a:endParaRPr>
          </a:p>
        </p:txBody>
      </p:sp>
      <p:sp>
        <p:nvSpPr>
          <p:cNvPr id="32" name="矩形: 圆角 31">
            <a:extLst>
              <a:ext uri="{FF2B5EF4-FFF2-40B4-BE49-F238E27FC236}">
                <a16:creationId xmlns:a16="http://schemas.microsoft.com/office/drawing/2014/main" id="{B08A84EB-383F-FE35-AF47-0CF41E2290AB}"/>
              </a:ext>
            </a:extLst>
          </p:cNvPr>
          <p:cNvSpPr/>
          <p:nvPr/>
        </p:nvSpPr>
        <p:spPr>
          <a:xfrm>
            <a:off x="827231" y="2362681"/>
            <a:ext cx="4649185" cy="1680191"/>
          </a:xfrm>
          <a:prstGeom prst="roundRect">
            <a:avLst>
              <a:gd name="adj" fmla="val 4117"/>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33" name="文本框 32">
            <a:extLst>
              <a:ext uri="{FF2B5EF4-FFF2-40B4-BE49-F238E27FC236}">
                <a16:creationId xmlns:a16="http://schemas.microsoft.com/office/drawing/2014/main" id="{4FEDED8B-506C-0CB0-35B5-15E21265FA3C}"/>
              </a:ext>
            </a:extLst>
          </p:cNvPr>
          <p:cNvSpPr txBox="1"/>
          <p:nvPr/>
        </p:nvSpPr>
        <p:spPr>
          <a:xfrm>
            <a:off x="827231" y="1936034"/>
            <a:ext cx="2296719"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Gotham"/>
                <a:ea typeface="HarmonyOS Sans SC"/>
                <a:cs typeface="+mn-cs"/>
              </a:rPr>
              <a:t>PoP</a:t>
            </a:r>
            <a:r>
              <a:rPr lang="zh-CN" altLang="en-US" sz="2400" b="1" dirty="0">
                <a:solidFill>
                  <a:prstClr val="white"/>
                </a:solidFill>
                <a:latin typeface="Gotham"/>
                <a:ea typeface="HarmonyOS Sans SC"/>
              </a:rPr>
              <a:t>热管理分析</a:t>
            </a:r>
            <a:endParaRPr kumimoji="0" lang="en-US" altLang="zh-CN" sz="2400" b="1" i="0" u="none" strike="noStrike" kern="1200" cap="none" spc="0" normalizeH="0" baseline="0" noProof="0" dirty="0">
              <a:ln>
                <a:noFill/>
              </a:ln>
              <a:solidFill>
                <a:prstClr val="white"/>
              </a:solidFill>
              <a:effectLst/>
              <a:uLnTx/>
              <a:uFillTx/>
              <a:latin typeface="Gotham"/>
              <a:ea typeface="HarmonyOS Sans SC"/>
              <a:cs typeface="+mn-cs"/>
            </a:endParaRPr>
          </a:p>
        </p:txBody>
      </p:sp>
      <p:sp>
        <p:nvSpPr>
          <p:cNvPr id="34" name="矩形: 圆角 33">
            <a:extLst>
              <a:ext uri="{FF2B5EF4-FFF2-40B4-BE49-F238E27FC236}">
                <a16:creationId xmlns:a16="http://schemas.microsoft.com/office/drawing/2014/main" id="{5AFAC880-7354-7548-2FA9-E4492D5EEDBC}"/>
              </a:ext>
            </a:extLst>
          </p:cNvPr>
          <p:cNvSpPr/>
          <p:nvPr/>
        </p:nvSpPr>
        <p:spPr>
          <a:xfrm>
            <a:off x="6559778" y="889500"/>
            <a:ext cx="5102225" cy="5617428"/>
          </a:xfrm>
          <a:prstGeom prst="roundRect">
            <a:avLst>
              <a:gd name="adj" fmla="val 2720"/>
            </a:avLst>
          </a:prstGeom>
          <a:solidFill>
            <a:schemeClr val="accent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6000" b="1" i="0" u="none" strike="noStrike" kern="1200" cap="none" spc="0" normalizeH="0" baseline="0" noProof="0" dirty="0">
              <a:ln>
                <a:noFill/>
              </a:ln>
              <a:gradFill flip="none" rotWithShape="1">
                <a:gsLst>
                  <a:gs pos="100000">
                    <a:srgbClr val="225FE8"/>
                  </a:gs>
                  <a:gs pos="11000">
                    <a:srgbClr val="5ECEEE">
                      <a:lumMod val="80000"/>
                    </a:srgbClr>
                  </a:gs>
                </a:gsLst>
                <a:path path="circle">
                  <a:fillToRect r="100000" b="100000"/>
                </a:path>
                <a:tileRect l="-100000" t="-100000"/>
              </a:gradFill>
              <a:effectLst/>
              <a:uLnTx/>
              <a:uFillTx/>
              <a:latin typeface="Gotham"/>
              <a:ea typeface="HarmonyOS Sans SC"/>
              <a:cs typeface="+mn-cs"/>
            </a:endParaRPr>
          </a:p>
        </p:txBody>
      </p:sp>
      <p:sp>
        <p:nvSpPr>
          <p:cNvPr id="35" name="文本框 34">
            <a:extLst>
              <a:ext uri="{FF2B5EF4-FFF2-40B4-BE49-F238E27FC236}">
                <a16:creationId xmlns:a16="http://schemas.microsoft.com/office/drawing/2014/main" id="{30154A31-67F6-08BB-4E10-EE92016F8E60}"/>
              </a:ext>
            </a:extLst>
          </p:cNvPr>
          <p:cNvSpPr txBox="1"/>
          <p:nvPr/>
        </p:nvSpPr>
        <p:spPr>
          <a:xfrm>
            <a:off x="6747433" y="1034355"/>
            <a:ext cx="2723823"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Gotham"/>
                <a:ea typeface="HarmonyOS Sans SC"/>
              </a:rPr>
              <a:t>SiP</a:t>
            </a:r>
            <a:r>
              <a:rPr lang="zh-CN" altLang="en-US" sz="2400" b="1" dirty="0">
                <a:solidFill>
                  <a:prstClr val="white"/>
                </a:solidFill>
                <a:latin typeface="Gotham"/>
                <a:ea typeface="HarmonyOS Sans SC"/>
              </a:rPr>
              <a:t>结温及热阻提取</a:t>
            </a:r>
            <a:endParaRPr kumimoji="0" lang="en-US" altLang="zh-CN" sz="2400" b="1" i="0" u="none" strike="noStrike" kern="1200" cap="none" spc="0" normalizeH="0" baseline="0" noProof="0" dirty="0">
              <a:ln>
                <a:noFill/>
              </a:ln>
              <a:solidFill>
                <a:prstClr val="white"/>
              </a:solidFill>
              <a:effectLst/>
              <a:uLnTx/>
              <a:uFillTx/>
              <a:latin typeface="Gotham"/>
              <a:ea typeface="HarmonyOS Sans SC"/>
              <a:cs typeface="+mn-cs"/>
            </a:endParaRPr>
          </a:p>
        </p:txBody>
      </p:sp>
      <p:sp>
        <p:nvSpPr>
          <p:cNvPr id="36" name="文本框 35">
            <a:extLst>
              <a:ext uri="{FF2B5EF4-FFF2-40B4-BE49-F238E27FC236}">
                <a16:creationId xmlns:a16="http://schemas.microsoft.com/office/drawing/2014/main" id="{2DA2B717-5C93-48E1-29C6-DF33425FFF97}"/>
              </a:ext>
            </a:extLst>
          </p:cNvPr>
          <p:cNvSpPr txBox="1"/>
          <p:nvPr/>
        </p:nvSpPr>
        <p:spPr>
          <a:xfrm>
            <a:off x="6747433" y="2992484"/>
            <a:ext cx="2312877"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Gotham"/>
                <a:ea typeface="HarmonyOS Sans SC"/>
                <a:cs typeface="+mn-cs"/>
              </a:rPr>
              <a:t>TIM</a:t>
            </a:r>
            <a:r>
              <a:rPr kumimoji="0" lang="zh-CN" altLang="en-US" sz="2400" b="1" i="0" u="none" strike="noStrike" kern="1200" cap="none" spc="0" normalizeH="0" baseline="0" noProof="0" dirty="0">
                <a:ln>
                  <a:noFill/>
                </a:ln>
                <a:solidFill>
                  <a:prstClr val="white"/>
                </a:solidFill>
                <a:effectLst/>
                <a:uLnTx/>
                <a:uFillTx/>
                <a:latin typeface="Gotham"/>
                <a:ea typeface="HarmonyOS Sans SC"/>
                <a:cs typeface="+mn-cs"/>
              </a:rPr>
              <a:t>胶优化分析</a:t>
            </a:r>
            <a:endParaRPr kumimoji="0" lang="en-US" altLang="zh-CN" sz="2400" b="1" i="0" u="none" strike="noStrike" kern="1200" cap="none" spc="0" normalizeH="0" baseline="0" noProof="0" dirty="0">
              <a:ln>
                <a:noFill/>
              </a:ln>
              <a:solidFill>
                <a:prstClr val="white"/>
              </a:solidFill>
              <a:effectLst/>
              <a:uLnTx/>
              <a:uFillTx/>
              <a:latin typeface="Gotham"/>
              <a:ea typeface="HarmonyOS Sans SC"/>
              <a:cs typeface="+mn-cs"/>
            </a:endParaRPr>
          </a:p>
        </p:txBody>
      </p:sp>
      <p:pic>
        <p:nvPicPr>
          <p:cNvPr id="37" name="图片 36">
            <a:extLst>
              <a:ext uri="{FF2B5EF4-FFF2-40B4-BE49-F238E27FC236}">
                <a16:creationId xmlns:a16="http://schemas.microsoft.com/office/drawing/2014/main" id="{8F9F100A-D0B6-E07E-3BD4-A3F3252FD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436" y="1489069"/>
            <a:ext cx="3749260" cy="1513760"/>
          </a:xfrm>
          <a:prstGeom prst="rect">
            <a:avLst/>
          </a:prstGeom>
        </p:spPr>
      </p:pic>
      <p:pic>
        <p:nvPicPr>
          <p:cNvPr id="38" name="图片 37">
            <a:extLst>
              <a:ext uri="{FF2B5EF4-FFF2-40B4-BE49-F238E27FC236}">
                <a16:creationId xmlns:a16="http://schemas.microsoft.com/office/drawing/2014/main" id="{EA81D302-1A2A-C7CB-0A68-93AF0EE2E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3631" y="3414784"/>
            <a:ext cx="3495615" cy="1160000"/>
          </a:xfrm>
          <a:prstGeom prst="rect">
            <a:avLst/>
          </a:prstGeom>
        </p:spPr>
      </p:pic>
      <p:sp>
        <p:nvSpPr>
          <p:cNvPr id="39" name="文本框 38">
            <a:extLst>
              <a:ext uri="{FF2B5EF4-FFF2-40B4-BE49-F238E27FC236}">
                <a16:creationId xmlns:a16="http://schemas.microsoft.com/office/drawing/2014/main" id="{87CEED1A-A947-E1EB-B33A-9E30D421F8BD}"/>
              </a:ext>
            </a:extLst>
          </p:cNvPr>
          <p:cNvSpPr txBox="1"/>
          <p:nvPr/>
        </p:nvSpPr>
        <p:spPr>
          <a:xfrm>
            <a:off x="656666" y="4181612"/>
            <a:ext cx="3624710"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Gotham"/>
                <a:ea typeface="HarmonyOS Sans SC"/>
                <a:cs typeface="+mn-cs"/>
              </a:rPr>
              <a:t>大功率芯片散热优化设计</a:t>
            </a:r>
            <a:endParaRPr kumimoji="0" lang="en-US" altLang="zh-CN" sz="2400" b="1" i="0" u="none" strike="noStrike" kern="1200" cap="none" spc="0" normalizeH="0" baseline="0" noProof="0" dirty="0">
              <a:ln>
                <a:noFill/>
              </a:ln>
              <a:solidFill>
                <a:prstClr val="white"/>
              </a:solidFill>
              <a:effectLst/>
              <a:uLnTx/>
              <a:uFillTx/>
              <a:latin typeface="Gotham"/>
              <a:ea typeface="HarmonyOS Sans SC"/>
              <a:cs typeface="+mn-cs"/>
            </a:endParaRPr>
          </a:p>
        </p:txBody>
      </p:sp>
      <p:pic>
        <p:nvPicPr>
          <p:cNvPr id="40" name="图片 39">
            <a:extLst>
              <a:ext uri="{FF2B5EF4-FFF2-40B4-BE49-F238E27FC236}">
                <a16:creationId xmlns:a16="http://schemas.microsoft.com/office/drawing/2014/main" id="{275ED572-2A41-04B7-135A-3A917077D7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072" y="4716602"/>
            <a:ext cx="1036432" cy="733425"/>
          </a:xfrm>
          <a:prstGeom prst="rect">
            <a:avLst/>
          </a:prstGeom>
        </p:spPr>
      </p:pic>
      <p:sp>
        <p:nvSpPr>
          <p:cNvPr id="41" name="文本框 40">
            <a:extLst>
              <a:ext uri="{FF2B5EF4-FFF2-40B4-BE49-F238E27FC236}">
                <a16:creationId xmlns:a16="http://schemas.microsoft.com/office/drawing/2014/main" id="{764A883A-F4DD-116E-8AB0-7F48EEF60EEF}"/>
              </a:ext>
            </a:extLst>
          </p:cNvPr>
          <p:cNvSpPr txBox="1"/>
          <p:nvPr/>
        </p:nvSpPr>
        <p:spPr>
          <a:xfrm>
            <a:off x="952343" y="5548004"/>
            <a:ext cx="829161" cy="276999"/>
          </a:xfrm>
          <a:prstGeom prst="rect">
            <a:avLst/>
          </a:prstGeom>
          <a:noFill/>
        </p:spPr>
        <p:txBody>
          <a:bodyPr wrap="square" rtlCol="0">
            <a:spAutoFit/>
          </a:bodyPr>
          <a:lstStyle/>
          <a:p>
            <a:r>
              <a:rPr lang="en-US" altLang="zh-CN" sz="1200" dirty="0">
                <a:solidFill>
                  <a:schemeClr val="bg1"/>
                </a:solidFill>
                <a:latin typeface="苹方 特粗" panose="020B0800000000000000" pitchFamily="34" charset="-122"/>
                <a:ea typeface="苹方 特粗" panose="020B0800000000000000" pitchFamily="34" charset="-122"/>
              </a:rPr>
              <a:t>120W</a:t>
            </a:r>
            <a:endParaRPr lang="zh-CN" altLang="en-US" sz="1200" dirty="0">
              <a:solidFill>
                <a:schemeClr val="bg1"/>
              </a:solidFill>
              <a:latin typeface="苹方 特粗" panose="020B0800000000000000" pitchFamily="34" charset="-122"/>
              <a:ea typeface="苹方 特粗" panose="020B0800000000000000" pitchFamily="34" charset="-122"/>
            </a:endParaRPr>
          </a:p>
        </p:txBody>
      </p:sp>
      <p:pic>
        <p:nvPicPr>
          <p:cNvPr id="42" name="图片 41">
            <a:extLst>
              <a:ext uri="{FF2B5EF4-FFF2-40B4-BE49-F238E27FC236}">
                <a16:creationId xmlns:a16="http://schemas.microsoft.com/office/drawing/2014/main" id="{9F5EBB86-3C48-F9D6-1BA5-95F4F76C77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9125" y="4688027"/>
            <a:ext cx="1533525" cy="762000"/>
          </a:xfrm>
          <a:prstGeom prst="rect">
            <a:avLst/>
          </a:prstGeom>
        </p:spPr>
      </p:pic>
      <p:grpSp>
        <p:nvGrpSpPr>
          <p:cNvPr id="43" name="组合 42">
            <a:extLst>
              <a:ext uri="{FF2B5EF4-FFF2-40B4-BE49-F238E27FC236}">
                <a16:creationId xmlns:a16="http://schemas.microsoft.com/office/drawing/2014/main" id="{4503C16C-C257-0834-851A-18BF6ED8F3F3}"/>
              </a:ext>
            </a:extLst>
          </p:cNvPr>
          <p:cNvGrpSpPr/>
          <p:nvPr/>
        </p:nvGrpSpPr>
        <p:grpSpPr>
          <a:xfrm>
            <a:off x="6732224" y="4588591"/>
            <a:ext cx="5406854" cy="1753394"/>
            <a:chOff x="922234" y="3745740"/>
            <a:chExt cx="5406854" cy="1753394"/>
          </a:xfrm>
        </p:grpSpPr>
        <p:sp>
          <p:nvSpPr>
            <p:cNvPr id="44" name="文本框 43">
              <a:extLst>
                <a:ext uri="{FF2B5EF4-FFF2-40B4-BE49-F238E27FC236}">
                  <a16:creationId xmlns:a16="http://schemas.microsoft.com/office/drawing/2014/main" id="{B6D8A230-E3C1-D907-0882-11DD2304A582}"/>
                </a:ext>
              </a:extLst>
            </p:cNvPr>
            <p:cNvSpPr txBox="1"/>
            <p:nvPr/>
          </p:nvSpPr>
          <p:spPr>
            <a:xfrm>
              <a:off x="922234" y="3745740"/>
              <a:ext cx="2272738"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Gotham"/>
                  <a:ea typeface="HarmonyOS Sans SC"/>
                  <a:cs typeface="+mn-cs"/>
                </a:rPr>
                <a:t>FCBGA</a:t>
              </a:r>
              <a:r>
                <a:rPr kumimoji="0" lang="zh-CN" altLang="en-US" sz="2400" b="1" i="0" u="none" strike="noStrike" kern="1200" cap="none" spc="0" normalizeH="0" baseline="0" noProof="0" dirty="0">
                  <a:ln>
                    <a:noFill/>
                  </a:ln>
                  <a:solidFill>
                    <a:prstClr val="white"/>
                  </a:solidFill>
                  <a:effectLst/>
                  <a:uLnTx/>
                  <a:uFillTx/>
                  <a:latin typeface="Gotham"/>
                  <a:ea typeface="HarmonyOS Sans SC"/>
                  <a:cs typeface="+mn-cs"/>
                </a:rPr>
                <a:t>结温提取</a:t>
              </a:r>
              <a:endParaRPr kumimoji="0" lang="en-US" altLang="zh-CN" sz="2400" b="1" i="0" u="none" strike="noStrike" kern="1200" cap="none" spc="0" normalizeH="0" baseline="0" noProof="0" dirty="0">
                <a:ln>
                  <a:noFill/>
                </a:ln>
                <a:solidFill>
                  <a:prstClr val="white"/>
                </a:solidFill>
                <a:effectLst/>
                <a:uLnTx/>
                <a:uFillTx/>
                <a:latin typeface="Gotham"/>
                <a:ea typeface="HarmonyOS Sans SC"/>
                <a:cs typeface="+mn-cs"/>
              </a:endParaRPr>
            </a:p>
          </p:txBody>
        </p:sp>
        <p:pic>
          <p:nvPicPr>
            <p:cNvPr id="45" name="图片 44">
              <a:extLst>
                <a:ext uri="{FF2B5EF4-FFF2-40B4-BE49-F238E27FC236}">
                  <a16:creationId xmlns:a16="http://schemas.microsoft.com/office/drawing/2014/main" id="{71BED488-958E-C4DD-B2F2-B31F4BBF9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568" y="4207405"/>
              <a:ext cx="1060035" cy="964893"/>
            </a:xfrm>
            <a:prstGeom prst="rect">
              <a:avLst/>
            </a:prstGeom>
          </p:spPr>
        </p:pic>
        <p:pic>
          <p:nvPicPr>
            <p:cNvPr id="46" name="图片 45">
              <a:extLst>
                <a:ext uri="{FF2B5EF4-FFF2-40B4-BE49-F238E27FC236}">
                  <a16:creationId xmlns:a16="http://schemas.microsoft.com/office/drawing/2014/main" id="{5D1FFAB6-8FEC-811F-5F8C-7F281627FA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8239" y="4207405"/>
              <a:ext cx="1095845" cy="964892"/>
            </a:xfrm>
            <a:prstGeom prst="rect">
              <a:avLst/>
            </a:prstGeom>
          </p:spPr>
        </p:pic>
        <p:pic>
          <p:nvPicPr>
            <p:cNvPr id="47" name="图片 46">
              <a:extLst>
                <a:ext uri="{FF2B5EF4-FFF2-40B4-BE49-F238E27FC236}">
                  <a16:creationId xmlns:a16="http://schemas.microsoft.com/office/drawing/2014/main" id="{EA86D500-9C08-2017-C8DC-32A5F37CE1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5287" y="4217896"/>
              <a:ext cx="1148360" cy="964891"/>
            </a:xfrm>
            <a:prstGeom prst="rect">
              <a:avLst/>
            </a:prstGeom>
          </p:spPr>
        </p:pic>
        <p:pic>
          <p:nvPicPr>
            <p:cNvPr id="48" name="图片 47">
              <a:extLst>
                <a:ext uri="{FF2B5EF4-FFF2-40B4-BE49-F238E27FC236}">
                  <a16:creationId xmlns:a16="http://schemas.microsoft.com/office/drawing/2014/main" id="{7FA6E4AE-59E4-F988-B256-E042339B1B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0356" y="4250615"/>
              <a:ext cx="1009650" cy="932171"/>
            </a:xfrm>
            <a:prstGeom prst="rect">
              <a:avLst/>
            </a:prstGeom>
          </p:spPr>
        </p:pic>
        <p:sp>
          <p:nvSpPr>
            <p:cNvPr id="49" name="文本框 48">
              <a:extLst>
                <a:ext uri="{FF2B5EF4-FFF2-40B4-BE49-F238E27FC236}">
                  <a16:creationId xmlns:a16="http://schemas.microsoft.com/office/drawing/2014/main" id="{EBCED89D-E108-BABF-39BF-F5F2C667AABD}"/>
                </a:ext>
              </a:extLst>
            </p:cNvPr>
            <p:cNvSpPr txBox="1"/>
            <p:nvPr/>
          </p:nvSpPr>
          <p:spPr>
            <a:xfrm>
              <a:off x="1015074" y="5222135"/>
              <a:ext cx="1753050" cy="276999"/>
            </a:xfrm>
            <a:prstGeom prst="rect">
              <a:avLst/>
            </a:prstGeom>
            <a:noFill/>
          </p:spPr>
          <p:txBody>
            <a:bodyPr wrap="square" rtlCol="0">
              <a:spAutoFit/>
            </a:bodyPr>
            <a:lstStyle/>
            <a:p>
              <a:r>
                <a:rPr lang="zh-CN" altLang="en-US" sz="1200" dirty="0">
                  <a:solidFill>
                    <a:schemeClr val="bg1"/>
                  </a:solidFill>
                  <a:latin typeface="苹方 特粗" panose="020B0800000000000000" pitchFamily="34" charset="-122"/>
                  <a:ea typeface="苹方 特粗" panose="020B0800000000000000" pitchFamily="34" charset="-122"/>
                </a:rPr>
                <a:t>自然对流</a:t>
              </a:r>
            </a:p>
          </p:txBody>
        </p:sp>
        <p:sp>
          <p:nvSpPr>
            <p:cNvPr id="50" name="文本框 49">
              <a:extLst>
                <a:ext uri="{FF2B5EF4-FFF2-40B4-BE49-F238E27FC236}">
                  <a16:creationId xmlns:a16="http://schemas.microsoft.com/office/drawing/2014/main" id="{7E83E0EE-D20C-CAA2-AD41-B066C081A3BC}"/>
                </a:ext>
              </a:extLst>
            </p:cNvPr>
            <p:cNvSpPr txBox="1"/>
            <p:nvPr/>
          </p:nvSpPr>
          <p:spPr>
            <a:xfrm>
              <a:off x="2124775" y="5211512"/>
              <a:ext cx="1753050" cy="276999"/>
            </a:xfrm>
            <a:prstGeom prst="rect">
              <a:avLst/>
            </a:prstGeom>
            <a:noFill/>
          </p:spPr>
          <p:txBody>
            <a:bodyPr wrap="square" rtlCol="0">
              <a:spAutoFit/>
            </a:bodyPr>
            <a:lstStyle/>
            <a:p>
              <a:r>
                <a:rPr lang="zh-CN" altLang="en-US" sz="1200" dirty="0">
                  <a:solidFill>
                    <a:schemeClr val="bg1"/>
                  </a:solidFill>
                  <a:latin typeface="苹方 特粗" panose="020B0800000000000000" pitchFamily="34" charset="-122"/>
                  <a:ea typeface="苹方 特粗" panose="020B0800000000000000" pitchFamily="34" charset="-122"/>
                </a:rPr>
                <a:t>强迫风冷</a:t>
              </a:r>
              <a:r>
                <a:rPr lang="en-US" altLang="zh-CN" sz="1200" dirty="0">
                  <a:solidFill>
                    <a:schemeClr val="bg1"/>
                  </a:solidFill>
                  <a:latin typeface="苹方 特粗" panose="020B0800000000000000" pitchFamily="34" charset="-122"/>
                  <a:ea typeface="苹方 特粗" panose="020B0800000000000000" pitchFamily="34" charset="-122"/>
                </a:rPr>
                <a:t>1m/s</a:t>
              </a:r>
              <a:endParaRPr lang="zh-CN" altLang="en-US" sz="1200" dirty="0">
                <a:solidFill>
                  <a:schemeClr val="bg1"/>
                </a:solidFill>
                <a:latin typeface="苹方 特粗" panose="020B0800000000000000" pitchFamily="34" charset="-122"/>
                <a:ea typeface="苹方 特粗" panose="020B0800000000000000" pitchFamily="34" charset="-122"/>
              </a:endParaRPr>
            </a:p>
          </p:txBody>
        </p:sp>
        <p:sp>
          <p:nvSpPr>
            <p:cNvPr id="51" name="文本框 50">
              <a:extLst>
                <a:ext uri="{FF2B5EF4-FFF2-40B4-BE49-F238E27FC236}">
                  <a16:creationId xmlns:a16="http://schemas.microsoft.com/office/drawing/2014/main" id="{3937733D-FBAB-C5CF-988F-FCA0694C8712}"/>
                </a:ext>
              </a:extLst>
            </p:cNvPr>
            <p:cNvSpPr txBox="1"/>
            <p:nvPr/>
          </p:nvSpPr>
          <p:spPr>
            <a:xfrm>
              <a:off x="3344079" y="5216134"/>
              <a:ext cx="1753050" cy="276999"/>
            </a:xfrm>
            <a:prstGeom prst="rect">
              <a:avLst/>
            </a:prstGeom>
            <a:noFill/>
          </p:spPr>
          <p:txBody>
            <a:bodyPr wrap="square" rtlCol="0">
              <a:spAutoFit/>
            </a:bodyPr>
            <a:lstStyle/>
            <a:p>
              <a:r>
                <a:rPr lang="zh-CN" altLang="en-US" sz="1200" dirty="0">
                  <a:solidFill>
                    <a:schemeClr val="bg1"/>
                  </a:solidFill>
                  <a:latin typeface="苹方 特粗" panose="020B0800000000000000" pitchFamily="34" charset="-122"/>
                  <a:ea typeface="苹方 特粗" panose="020B0800000000000000" pitchFamily="34" charset="-122"/>
                </a:rPr>
                <a:t>强迫风冷</a:t>
              </a:r>
              <a:r>
                <a:rPr lang="en-US" altLang="zh-CN" sz="1200" dirty="0">
                  <a:solidFill>
                    <a:schemeClr val="bg1"/>
                  </a:solidFill>
                  <a:latin typeface="苹方 特粗" panose="020B0800000000000000" pitchFamily="34" charset="-122"/>
                  <a:ea typeface="苹方 特粗" panose="020B0800000000000000" pitchFamily="34" charset="-122"/>
                </a:rPr>
                <a:t>2m/s</a:t>
              </a:r>
              <a:endParaRPr lang="zh-CN" altLang="en-US" sz="1200" dirty="0">
                <a:solidFill>
                  <a:schemeClr val="bg1"/>
                </a:solidFill>
                <a:latin typeface="苹方 特粗" panose="020B0800000000000000" pitchFamily="34" charset="-122"/>
                <a:ea typeface="苹方 特粗" panose="020B0800000000000000" pitchFamily="34" charset="-122"/>
              </a:endParaRPr>
            </a:p>
          </p:txBody>
        </p:sp>
        <p:sp>
          <p:nvSpPr>
            <p:cNvPr id="52" name="文本框 51">
              <a:extLst>
                <a:ext uri="{FF2B5EF4-FFF2-40B4-BE49-F238E27FC236}">
                  <a16:creationId xmlns:a16="http://schemas.microsoft.com/office/drawing/2014/main" id="{D1AF5DAB-A7A9-C160-6CD9-081C448BB455}"/>
                </a:ext>
              </a:extLst>
            </p:cNvPr>
            <p:cNvSpPr txBox="1"/>
            <p:nvPr/>
          </p:nvSpPr>
          <p:spPr>
            <a:xfrm>
              <a:off x="4576038" y="5219264"/>
              <a:ext cx="1753050" cy="276999"/>
            </a:xfrm>
            <a:prstGeom prst="rect">
              <a:avLst/>
            </a:prstGeom>
            <a:noFill/>
          </p:spPr>
          <p:txBody>
            <a:bodyPr wrap="square" rtlCol="0">
              <a:spAutoFit/>
            </a:bodyPr>
            <a:lstStyle/>
            <a:p>
              <a:r>
                <a:rPr lang="zh-CN" altLang="en-US" sz="1200" dirty="0">
                  <a:solidFill>
                    <a:schemeClr val="bg1"/>
                  </a:solidFill>
                  <a:latin typeface="苹方 特粗" panose="020B0800000000000000" pitchFamily="34" charset="-122"/>
                  <a:ea typeface="苹方 特粗" panose="020B0800000000000000" pitchFamily="34" charset="-122"/>
                </a:rPr>
                <a:t>强迫风冷</a:t>
              </a:r>
              <a:r>
                <a:rPr lang="en-US" altLang="zh-CN" sz="1200" dirty="0">
                  <a:solidFill>
                    <a:schemeClr val="bg1"/>
                  </a:solidFill>
                  <a:latin typeface="苹方 特粗" panose="020B0800000000000000" pitchFamily="34" charset="-122"/>
                  <a:ea typeface="苹方 特粗" panose="020B0800000000000000" pitchFamily="34" charset="-122"/>
                </a:rPr>
                <a:t>3m/s</a:t>
              </a:r>
              <a:endParaRPr lang="zh-CN" altLang="en-US" sz="1200" dirty="0">
                <a:solidFill>
                  <a:schemeClr val="bg1"/>
                </a:solidFill>
                <a:latin typeface="苹方 特粗" panose="020B0800000000000000" pitchFamily="34" charset="-122"/>
                <a:ea typeface="苹方 特粗" panose="020B0800000000000000" pitchFamily="34" charset="-122"/>
              </a:endParaRPr>
            </a:p>
          </p:txBody>
        </p:sp>
      </p:grpSp>
      <p:sp>
        <p:nvSpPr>
          <p:cNvPr id="53" name="文本框 52">
            <a:extLst>
              <a:ext uri="{FF2B5EF4-FFF2-40B4-BE49-F238E27FC236}">
                <a16:creationId xmlns:a16="http://schemas.microsoft.com/office/drawing/2014/main" id="{5A3E68D4-2C5C-AD83-4436-5A3E6A532E13}"/>
              </a:ext>
            </a:extLst>
          </p:cNvPr>
          <p:cNvSpPr txBox="1"/>
          <p:nvPr/>
        </p:nvSpPr>
        <p:spPr>
          <a:xfrm>
            <a:off x="1978213" y="5537214"/>
            <a:ext cx="808990" cy="461665"/>
          </a:xfrm>
          <a:prstGeom prst="rect">
            <a:avLst/>
          </a:prstGeom>
          <a:noFill/>
        </p:spPr>
        <p:txBody>
          <a:bodyPr wrap="square" rtlCol="0">
            <a:spAutoFit/>
          </a:bodyPr>
          <a:lstStyle/>
          <a:p>
            <a:pPr algn="ctr"/>
            <a:r>
              <a:rPr lang="zh-CN" altLang="en-US" sz="1200" dirty="0">
                <a:solidFill>
                  <a:schemeClr val="bg1"/>
                </a:solidFill>
                <a:latin typeface="苹方 特粗" panose="020B0800000000000000" pitchFamily="34" charset="-122"/>
                <a:ea typeface="苹方 特粗" panose="020B0800000000000000" pitchFamily="34" charset="-122"/>
              </a:rPr>
              <a:t>自然对流</a:t>
            </a:r>
            <a:endParaRPr lang="en-US" altLang="zh-CN" sz="1200" dirty="0">
              <a:solidFill>
                <a:schemeClr val="bg1"/>
              </a:solidFill>
              <a:latin typeface="苹方 特粗" panose="020B0800000000000000" pitchFamily="34" charset="-122"/>
              <a:ea typeface="苹方 特粗" panose="020B0800000000000000" pitchFamily="34" charset="-122"/>
            </a:endParaRPr>
          </a:p>
          <a:p>
            <a:pPr algn="ctr"/>
            <a:r>
              <a:rPr lang="en-US" altLang="zh-CN" sz="1200" dirty="0">
                <a:solidFill>
                  <a:schemeClr val="bg1"/>
                </a:solidFill>
                <a:latin typeface="苹方 特粗" panose="020B0800000000000000" pitchFamily="34" charset="-122"/>
                <a:ea typeface="苹方 特粗" panose="020B0800000000000000" pitchFamily="34" charset="-122"/>
              </a:rPr>
              <a:t>858</a:t>
            </a:r>
            <a:r>
              <a:rPr lang="zh-CN" altLang="en-US" sz="1200" dirty="0">
                <a:solidFill>
                  <a:schemeClr val="bg1"/>
                </a:solidFill>
                <a:latin typeface="苹方 特粗" panose="020B0800000000000000" pitchFamily="34" charset="-122"/>
                <a:ea typeface="苹方 特粗" panose="020B0800000000000000" pitchFamily="34" charset="-122"/>
              </a:rPr>
              <a:t>℃</a:t>
            </a:r>
          </a:p>
        </p:txBody>
      </p:sp>
      <p:sp>
        <p:nvSpPr>
          <p:cNvPr id="54" name="文本框 53">
            <a:extLst>
              <a:ext uri="{FF2B5EF4-FFF2-40B4-BE49-F238E27FC236}">
                <a16:creationId xmlns:a16="http://schemas.microsoft.com/office/drawing/2014/main" id="{DECBB05E-9CB8-4C5D-9B2C-A6437E1C14CE}"/>
              </a:ext>
            </a:extLst>
          </p:cNvPr>
          <p:cNvSpPr txBox="1"/>
          <p:nvPr/>
        </p:nvSpPr>
        <p:spPr>
          <a:xfrm>
            <a:off x="3088532" y="5529931"/>
            <a:ext cx="1238471" cy="461665"/>
          </a:xfrm>
          <a:prstGeom prst="rect">
            <a:avLst/>
          </a:prstGeom>
          <a:noFill/>
        </p:spPr>
        <p:txBody>
          <a:bodyPr wrap="square" rtlCol="0">
            <a:spAutoFit/>
          </a:bodyPr>
          <a:lstStyle/>
          <a:p>
            <a:pPr algn="ctr"/>
            <a:r>
              <a:rPr lang="zh-CN" altLang="en-US" sz="1200" dirty="0">
                <a:solidFill>
                  <a:schemeClr val="bg1"/>
                </a:solidFill>
                <a:latin typeface="苹方 特粗" panose="020B0800000000000000" pitchFamily="34" charset="-122"/>
                <a:ea typeface="苹方 特粗" panose="020B0800000000000000" pitchFamily="34" charset="-122"/>
              </a:rPr>
              <a:t>自然对流</a:t>
            </a:r>
            <a:endParaRPr lang="en-US" altLang="zh-CN" sz="1200" dirty="0">
              <a:solidFill>
                <a:schemeClr val="bg1"/>
              </a:solidFill>
              <a:latin typeface="苹方 特粗" panose="020B0800000000000000" pitchFamily="34" charset="-122"/>
              <a:ea typeface="苹方 特粗" panose="020B0800000000000000" pitchFamily="34" charset="-122"/>
            </a:endParaRPr>
          </a:p>
          <a:p>
            <a:pPr algn="ctr"/>
            <a:r>
              <a:rPr lang="zh-CN" altLang="en-US" sz="1200" dirty="0">
                <a:solidFill>
                  <a:schemeClr val="bg1"/>
                </a:solidFill>
                <a:latin typeface="苹方 特粗" panose="020B0800000000000000" pitchFamily="34" charset="-122"/>
                <a:ea typeface="苹方 特粗" panose="020B0800000000000000" pitchFamily="34" charset="-122"/>
              </a:rPr>
              <a:t>加散热片</a:t>
            </a:r>
            <a:r>
              <a:rPr lang="en-US" altLang="zh-CN" sz="1200" dirty="0">
                <a:solidFill>
                  <a:schemeClr val="bg1"/>
                </a:solidFill>
                <a:latin typeface="苹方 特粗" panose="020B0800000000000000" pitchFamily="34" charset="-122"/>
                <a:ea typeface="苹方 特粗" panose="020B0800000000000000" pitchFamily="34" charset="-122"/>
              </a:rPr>
              <a:t>400</a:t>
            </a:r>
            <a:r>
              <a:rPr lang="zh-CN" altLang="en-US" sz="1200" dirty="0">
                <a:solidFill>
                  <a:schemeClr val="bg1"/>
                </a:solidFill>
                <a:latin typeface="苹方 特粗" panose="020B0800000000000000" pitchFamily="34" charset="-122"/>
                <a:ea typeface="苹方 特粗" panose="020B0800000000000000" pitchFamily="34" charset="-122"/>
              </a:rPr>
              <a:t>℃</a:t>
            </a:r>
          </a:p>
        </p:txBody>
      </p:sp>
      <p:sp>
        <p:nvSpPr>
          <p:cNvPr id="55" name="文本框 54">
            <a:extLst>
              <a:ext uri="{FF2B5EF4-FFF2-40B4-BE49-F238E27FC236}">
                <a16:creationId xmlns:a16="http://schemas.microsoft.com/office/drawing/2014/main" id="{15DC8335-E56A-0D35-3F05-1ED43E4D5DC0}"/>
              </a:ext>
            </a:extLst>
          </p:cNvPr>
          <p:cNvSpPr txBox="1"/>
          <p:nvPr/>
        </p:nvSpPr>
        <p:spPr>
          <a:xfrm>
            <a:off x="4572784" y="5478210"/>
            <a:ext cx="1238471" cy="646331"/>
          </a:xfrm>
          <a:prstGeom prst="rect">
            <a:avLst/>
          </a:prstGeom>
          <a:noFill/>
        </p:spPr>
        <p:txBody>
          <a:bodyPr wrap="square" rtlCol="0">
            <a:spAutoFit/>
          </a:bodyPr>
          <a:lstStyle/>
          <a:p>
            <a:pPr algn="ctr"/>
            <a:r>
              <a:rPr lang="zh-CN" altLang="en-US" sz="1200" dirty="0">
                <a:solidFill>
                  <a:schemeClr val="bg1"/>
                </a:solidFill>
                <a:latin typeface="苹方 特粗" panose="020B0800000000000000" pitchFamily="34" charset="-122"/>
                <a:ea typeface="苹方 特粗" panose="020B0800000000000000" pitchFamily="34" charset="-122"/>
              </a:rPr>
              <a:t>强制对流</a:t>
            </a:r>
            <a:endParaRPr lang="en-US" altLang="zh-CN" sz="1200" dirty="0">
              <a:solidFill>
                <a:schemeClr val="bg1"/>
              </a:solidFill>
              <a:latin typeface="苹方 特粗" panose="020B0800000000000000" pitchFamily="34" charset="-122"/>
              <a:ea typeface="苹方 特粗" panose="020B0800000000000000" pitchFamily="34" charset="-122"/>
            </a:endParaRPr>
          </a:p>
          <a:p>
            <a:pPr algn="ctr"/>
            <a:r>
              <a:rPr lang="zh-CN" altLang="en-US" sz="1200" dirty="0">
                <a:solidFill>
                  <a:schemeClr val="bg1"/>
                </a:solidFill>
                <a:latin typeface="苹方 特粗" panose="020B0800000000000000" pitchFamily="34" charset="-122"/>
                <a:ea typeface="苹方 特粗" panose="020B0800000000000000" pitchFamily="34" charset="-122"/>
              </a:rPr>
              <a:t>优化设计后</a:t>
            </a:r>
            <a:r>
              <a:rPr lang="en-US" altLang="zh-CN" sz="1200" dirty="0">
                <a:solidFill>
                  <a:schemeClr val="bg1"/>
                </a:solidFill>
                <a:latin typeface="苹方 特粗" panose="020B0800000000000000" pitchFamily="34" charset="-122"/>
                <a:ea typeface="苹方 特粗" panose="020B0800000000000000" pitchFamily="34" charset="-122"/>
              </a:rPr>
              <a:t>51</a:t>
            </a:r>
            <a:r>
              <a:rPr lang="zh-CN" altLang="en-US" sz="1200" dirty="0">
                <a:solidFill>
                  <a:schemeClr val="bg1"/>
                </a:solidFill>
                <a:latin typeface="苹方 特粗" panose="020B0800000000000000" pitchFamily="34" charset="-122"/>
                <a:ea typeface="苹方 特粗" panose="020B0800000000000000" pitchFamily="34" charset="-122"/>
              </a:rPr>
              <a:t>℃</a:t>
            </a:r>
          </a:p>
        </p:txBody>
      </p:sp>
      <p:sp>
        <p:nvSpPr>
          <p:cNvPr id="56" name="任意多边形: 形状 55">
            <a:extLst>
              <a:ext uri="{FF2B5EF4-FFF2-40B4-BE49-F238E27FC236}">
                <a16:creationId xmlns:a16="http://schemas.microsoft.com/office/drawing/2014/main" id="{966D7F77-9714-C0CB-904E-CAA5CDB87918}"/>
              </a:ext>
            </a:extLst>
          </p:cNvPr>
          <p:cNvSpPr/>
          <p:nvPr/>
        </p:nvSpPr>
        <p:spPr bwMode="auto">
          <a:xfrm flipV="1">
            <a:off x="2738354" y="4924395"/>
            <a:ext cx="415636" cy="269188"/>
          </a:xfrm>
          <a:custGeom>
            <a:avLst/>
            <a:gdLst>
              <a:gd name="connsiteX0" fmla="*/ 0 w 2385058"/>
              <a:gd name="connsiteY0" fmla="*/ 3779520 h 3779520"/>
              <a:gd name="connsiteX1" fmla="*/ 1851658 w 2385058"/>
              <a:gd name="connsiteY1" fmla="*/ 2293620 h 3779520"/>
              <a:gd name="connsiteX2" fmla="*/ 1851658 w 2385058"/>
              <a:gd name="connsiteY2" fmla="*/ 2560320 h 3779520"/>
              <a:gd name="connsiteX3" fmla="*/ 2385058 w 2385058"/>
              <a:gd name="connsiteY3" fmla="*/ 1889760 h 3779520"/>
              <a:gd name="connsiteX4" fmla="*/ 1851658 w 2385058"/>
              <a:gd name="connsiteY4" fmla="*/ 1219200 h 3779520"/>
              <a:gd name="connsiteX5" fmla="*/ 1851658 w 2385058"/>
              <a:gd name="connsiteY5" fmla="*/ 1485900 h 3779520"/>
              <a:gd name="connsiteX6" fmla="*/ 0 w 2385058"/>
              <a:gd name="connsiteY6" fmla="*/ 0 h 3779520"/>
              <a:gd name="connsiteX7" fmla="*/ 0 w 2385058"/>
              <a:gd name="connsiteY7" fmla="*/ 188976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51658 w 2385058"/>
              <a:gd name="connsiteY4" fmla="*/ 1219200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61219 w 2385058"/>
              <a:gd name="connsiteY4" fmla="*/ 435559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38327 w 2385058"/>
              <a:gd name="connsiteY4" fmla="*/ 373002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38327 w 2385058"/>
              <a:gd name="connsiteY4" fmla="*/ 373002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45958 w 2385058"/>
              <a:gd name="connsiteY4" fmla="*/ 414709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45958 w 2385058"/>
              <a:gd name="connsiteY4" fmla="*/ 414709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45958 w 2385058"/>
              <a:gd name="connsiteY4" fmla="*/ 414709 h 3779520"/>
              <a:gd name="connsiteX5" fmla="*/ 1851657 w 2385058"/>
              <a:gd name="connsiteY5" fmla="*/ 1402484 h 3779520"/>
              <a:gd name="connsiteX6" fmla="*/ 0 w 2385058"/>
              <a:gd name="connsiteY6" fmla="*/ 0 h 3779520"/>
              <a:gd name="connsiteX7" fmla="*/ 0 w 2385058"/>
              <a:gd name="connsiteY7" fmla="*/ 1889760 h 3779520"/>
              <a:gd name="connsiteX8" fmla="*/ 0 w 2385058"/>
              <a:gd name="connsiteY8" fmla="*/ 3779520 h 377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5058" h="3779520">
                <a:moveTo>
                  <a:pt x="0" y="3779520"/>
                </a:moveTo>
                <a:cubicBezTo>
                  <a:pt x="495300" y="2994660"/>
                  <a:pt x="929640" y="2369820"/>
                  <a:pt x="1851658" y="2293620"/>
                </a:cubicBezTo>
                <a:lnTo>
                  <a:pt x="1837315" y="3264269"/>
                </a:lnTo>
                <a:lnTo>
                  <a:pt x="2385058" y="1889760"/>
                </a:lnTo>
                <a:lnTo>
                  <a:pt x="1845958" y="414709"/>
                </a:lnTo>
                <a:cubicBezTo>
                  <a:pt x="1854217" y="785675"/>
                  <a:pt x="1854844" y="1052370"/>
                  <a:pt x="1851657" y="1402484"/>
                </a:cubicBezTo>
                <a:cubicBezTo>
                  <a:pt x="929639" y="1326284"/>
                  <a:pt x="495300" y="784860"/>
                  <a:pt x="0" y="0"/>
                </a:cubicBezTo>
                <a:lnTo>
                  <a:pt x="0" y="1889760"/>
                </a:lnTo>
                <a:lnTo>
                  <a:pt x="0" y="3779520"/>
                </a:lnTo>
                <a:close/>
              </a:path>
            </a:pathLst>
          </a:custGeom>
          <a:gradFill flip="none" rotWithShape="0">
            <a:gsLst>
              <a:gs pos="7000">
                <a:srgbClr val="864DC3">
                  <a:alpha val="0"/>
                </a:srgbClr>
              </a:gs>
              <a:gs pos="34000">
                <a:srgbClr val="864DC3">
                  <a:alpha val="20000"/>
                </a:srgbClr>
              </a:gs>
              <a:gs pos="74000">
                <a:srgbClr val="864DC3"/>
              </a:gs>
            </a:gsLst>
            <a:lin ang="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8">
              <a:defRPr/>
            </a:pPr>
            <a:endParaRPr lang="zh-CN" altLang="en-US" kern="0">
              <a:solidFill>
                <a:prstClr val="white"/>
              </a:solidFill>
              <a:latin typeface="阿里巴巴普惠体 R"/>
              <a:ea typeface="阿里巴巴普惠体 R"/>
            </a:endParaRPr>
          </a:p>
        </p:txBody>
      </p:sp>
      <p:pic>
        <p:nvPicPr>
          <p:cNvPr id="57" name="图片 56">
            <a:extLst>
              <a:ext uri="{FF2B5EF4-FFF2-40B4-BE49-F238E27FC236}">
                <a16:creationId xmlns:a16="http://schemas.microsoft.com/office/drawing/2014/main" id="{4948C874-5C95-2629-50D5-DA5E391286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10474" y="4707722"/>
            <a:ext cx="1066800" cy="714375"/>
          </a:xfrm>
          <a:prstGeom prst="rect">
            <a:avLst/>
          </a:prstGeom>
        </p:spPr>
      </p:pic>
      <p:sp>
        <p:nvSpPr>
          <p:cNvPr id="58" name="任意多边形: 形状 57">
            <a:extLst>
              <a:ext uri="{FF2B5EF4-FFF2-40B4-BE49-F238E27FC236}">
                <a16:creationId xmlns:a16="http://schemas.microsoft.com/office/drawing/2014/main" id="{FCC4C657-5FFC-4B3F-771E-5C5D450DA99A}"/>
              </a:ext>
            </a:extLst>
          </p:cNvPr>
          <p:cNvSpPr/>
          <p:nvPr/>
        </p:nvSpPr>
        <p:spPr bwMode="auto">
          <a:xfrm flipV="1">
            <a:off x="3982811" y="4940748"/>
            <a:ext cx="415636" cy="269188"/>
          </a:xfrm>
          <a:custGeom>
            <a:avLst/>
            <a:gdLst>
              <a:gd name="connsiteX0" fmla="*/ 0 w 2385058"/>
              <a:gd name="connsiteY0" fmla="*/ 3779520 h 3779520"/>
              <a:gd name="connsiteX1" fmla="*/ 1851658 w 2385058"/>
              <a:gd name="connsiteY1" fmla="*/ 2293620 h 3779520"/>
              <a:gd name="connsiteX2" fmla="*/ 1851658 w 2385058"/>
              <a:gd name="connsiteY2" fmla="*/ 2560320 h 3779520"/>
              <a:gd name="connsiteX3" fmla="*/ 2385058 w 2385058"/>
              <a:gd name="connsiteY3" fmla="*/ 1889760 h 3779520"/>
              <a:gd name="connsiteX4" fmla="*/ 1851658 w 2385058"/>
              <a:gd name="connsiteY4" fmla="*/ 1219200 h 3779520"/>
              <a:gd name="connsiteX5" fmla="*/ 1851658 w 2385058"/>
              <a:gd name="connsiteY5" fmla="*/ 1485900 h 3779520"/>
              <a:gd name="connsiteX6" fmla="*/ 0 w 2385058"/>
              <a:gd name="connsiteY6" fmla="*/ 0 h 3779520"/>
              <a:gd name="connsiteX7" fmla="*/ 0 w 2385058"/>
              <a:gd name="connsiteY7" fmla="*/ 188976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51658 w 2385058"/>
              <a:gd name="connsiteY4" fmla="*/ 1219200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61219 w 2385058"/>
              <a:gd name="connsiteY4" fmla="*/ 435559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38327 w 2385058"/>
              <a:gd name="connsiteY4" fmla="*/ 373002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38327 w 2385058"/>
              <a:gd name="connsiteY4" fmla="*/ 373002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45958 w 2385058"/>
              <a:gd name="connsiteY4" fmla="*/ 414709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45958 w 2385058"/>
              <a:gd name="connsiteY4" fmla="*/ 414709 h 3779520"/>
              <a:gd name="connsiteX5" fmla="*/ 1851658 w 2385058"/>
              <a:gd name="connsiteY5" fmla="*/ 1485900 h 3779520"/>
              <a:gd name="connsiteX6" fmla="*/ 0 w 2385058"/>
              <a:gd name="connsiteY6" fmla="*/ 0 h 3779520"/>
              <a:gd name="connsiteX7" fmla="*/ 0 w 2385058"/>
              <a:gd name="connsiteY7" fmla="*/ 1889760 h 3779520"/>
              <a:gd name="connsiteX8" fmla="*/ 0 w 2385058"/>
              <a:gd name="connsiteY8" fmla="*/ 3779520 h 3779520"/>
              <a:gd name="connsiteX0" fmla="*/ 0 w 2385058"/>
              <a:gd name="connsiteY0" fmla="*/ 3779520 h 3779520"/>
              <a:gd name="connsiteX1" fmla="*/ 1851658 w 2385058"/>
              <a:gd name="connsiteY1" fmla="*/ 2293620 h 3779520"/>
              <a:gd name="connsiteX2" fmla="*/ 1837315 w 2385058"/>
              <a:gd name="connsiteY2" fmla="*/ 3264269 h 3779520"/>
              <a:gd name="connsiteX3" fmla="*/ 2385058 w 2385058"/>
              <a:gd name="connsiteY3" fmla="*/ 1889760 h 3779520"/>
              <a:gd name="connsiteX4" fmla="*/ 1845958 w 2385058"/>
              <a:gd name="connsiteY4" fmla="*/ 414709 h 3779520"/>
              <a:gd name="connsiteX5" fmla="*/ 1851657 w 2385058"/>
              <a:gd name="connsiteY5" fmla="*/ 1402484 h 3779520"/>
              <a:gd name="connsiteX6" fmla="*/ 0 w 2385058"/>
              <a:gd name="connsiteY6" fmla="*/ 0 h 3779520"/>
              <a:gd name="connsiteX7" fmla="*/ 0 w 2385058"/>
              <a:gd name="connsiteY7" fmla="*/ 1889760 h 3779520"/>
              <a:gd name="connsiteX8" fmla="*/ 0 w 2385058"/>
              <a:gd name="connsiteY8" fmla="*/ 3779520 h 377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5058" h="3779520">
                <a:moveTo>
                  <a:pt x="0" y="3779520"/>
                </a:moveTo>
                <a:cubicBezTo>
                  <a:pt x="495300" y="2994660"/>
                  <a:pt x="929640" y="2369820"/>
                  <a:pt x="1851658" y="2293620"/>
                </a:cubicBezTo>
                <a:lnTo>
                  <a:pt x="1837315" y="3264269"/>
                </a:lnTo>
                <a:lnTo>
                  <a:pt x="2385058" y="1889760"/>
                </a:lnTo>
                <a:lnTo>
                  <a:pt x="1845958" y="414709"/>
                </a:lnTo>
                <a:cubicBezTo>
                  <a:pt x="1854217" y="785675"/>
                  <a:pt x="1854844" y="1052370"/>
                  <a:pt x="1851657" y="1402484"/>
                </a:cubicBezTo>
                <a:cubicBezTo>
                  <a:pt x="929639" y="1326284"/>
                  <a:pt x="495300" y="784860"/>
                  <a:pt x="0" y="0"/>
                </a:cubicBezTo>
                <a:lnTo>
                  <a:pt x="0" y="1889760"/>
                </a:lnTo>
                <a:lnTo>
                  <a:pt x="0" y="3779520"/>
                </a:lnTo>
                <a:close/>
              </a:path>
            </a:pathLst>
          </a:custGeom>
          <a:gradFill flip="none" rotWithShape="0">
            <a:gsLst>
              <a:gs pos="7000">
                <a:srgbClr val="864DC3">
                  <a:alpha val="0"/>
                </a:srgbClr>
              </a:gs>
              <a:gs pos="34000">
                <a:srgbClr val="864DC3">
                  <a:alpha val="20000"/>
                </a:srgbClr>
              </a:gs>
              <a:gs pos="74000">
                <a:srgbClr val="864DC3"/>
              </a:gs>
            </a:gsLst>
            <a:lin ang="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8">
              <a:defRPr/>
            </a:pPr>
            <a:endParaRPr lang="zh-CN" altLang="en-US" kern="0">
              <a:solidFill>
                <a:prstClr val="white"/>
              </a:solidFill>
              <a:latin typeface="阿里巴巴普惠体 R"/>
              <a:ea typeface="阿里巴巴普惠体 R"/>
            </a:endParaRPr>
          </a:p>
        </p:txBody>
      </p:sp>
      <p:pic>
        <p:nvPicPr>
          <p:cNvPr id="59" name="图片 58">
            <a:extLst>
              <a:ext uri="{FF2B5EF4-FFF2-40B4-BE49-F238E27FC236}">
                <a16:creationId xmlns:a16="http://schemas.microsoft.com/office/drawing/2014/main" id="{D7150682-D71D-14A8-FFAA-5E647F9682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78061" y="4716602"/>
            <a:ext cx="1019175" cy="733425"/>
          </a:xfrm>
          <a:prstGeom prst="rect">
            <a:avLst/>
          </a:prstGeom>
        </p:spPr>
      </p:pic>
      <p:grpSp>
        <p:nvGrpSpPr>
          <p:cNvPr id="60" name="组合 59">
            <a:extLst>
              <a:ext uri="{FF2B5EF4-FFF2-40B4-BE49-F238E27FC236}">
                <a16:creationId xmlns:a16="http://schemas.microsoft.com/office/drawing/2014/main" id="{48CCF94B-2F9E-43C3-0D7D-3148B53CAF9E}"/>
              </a:ext>
            </a:extLst>
          </p:cNvPr>
          <p:cNvGrpSpPr/>
          <p:nvPr/>
        </p:nvGrpSpPr>
        <p:grpSpPr>
          <a:xfrm>
            <a:off x="656666" y="1210461"/>
            <a:ext cx="1518497" cy="447125"/>
            <a:chOff x="667189" y="1285561"/>
            <a:chExt cx="1994281" cy="447125"/>
          </a:xfrm>
          <a:solidFill>
            <a:schemeClr val="accent1">
              <a:lumMod val="75000"/>
            </a:schemeClr>
          </a:solidFill>
        </p:grpSpPr>
        <p:sp>
          <p:nvSpPr>
            <p:cNvPr id="61" name="矩形: 圆角 60">
              <a:extLst>
                <a:ext uri="{FF2B5EF4-FFF2-40B4-BE49-F238E27FC236}">
                  <a16:creationId xmlns:a16="http://schemas.microsoft.com/office/drawing/2014/main" id="{435F8E10-CDBE-FE6E-7B74-CBCCF07152E4}"/>
                </a:ext>
              </a:extLst>
            </p:cNvPr>
            <p:cNvSpPr/>
            <p:nvPr/>
          </p:nvSpPr>
          <p:spPr>
            <a:xfrm>
              <a:off x="667189" y="1285561"/>
              <a:ext cx="1994281" cy="447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sp>
          <p:nvSpPr>
            <p:cNvPr id="62" name="文本框 61">
              <a:extLst>
                <a:ext uri="{FF2B5EF4-FFF2-40B4-BE49-F238E27FC236}">
                  <a16:creationId xmlns:a16="http://schemas.microsoft.com/office/drawing/2014/main" id="{45A92CBB-7723-E225-4311-1A58A81B7476}"/>
                </a:ext>
              </a:extLst>
            </p:cNvPr>
            <p:cNvSpPr txBox="1"/>
            <p:nvPr/>
          </p:nvSpPr>
          <p:spPr>
            <a:xfrm>
              <a:off x="891196" y="1310819"/>
              <a:ext cx="1577510" cy="400110"/>
            </a:xfrm>
            <a:prstGeom prst="rect">
              <a:avLst/>
            </a:prstGeom>
            <a:grpFill/>
            <a:ln>
              <a:noFill/>
            </a:ln>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rPr>
                <a:t>结温提取</a:t>
              </a:r>
            </a:p>
          </p:txBody>
        </p:sp>
      </p:grpSp>
      <p:grpSp>
        <p:nvGrpSpPr>
          <p:cNvPr id="63" name="组合 62">
            <a:extLst>
              <a:ext uri="{FF2B5EF4-FFF2-40B4-BE49-F238E27FC236}">
                <a16:creationId xmlns:a16="http://schemas.microsoft.com/office/drawing/2014/main" id="{F1AB559C-7384-C0CE-137D-0CCDAF267030}"/>
              </a:ext>
            </a:extLst>
          </p:cNvPr>
          <p:cNvGrpSpPr/>
          <p:nvPr/>
        </p:nvGrpSpPr>
        <p:grpSpPr>
          <a:xfrm>
            <a:off x="2417058" y="1210461"/>
            <a:ext cx="1518497" cy="447125"/>
            <a:chOff x="667189" y="1285561"/>
            <a:chExt cx="1994281" cy="447125"/>
          </a:xfrm>
          <a:solidFill>
            <a:schemeClr val="accent1">
              <a:lumMod val="75000"/>
            </a:schemeClr>
          </a:solidFill>
        </p:grpSpPr>
        <p:sp>
          <p:nvSpPr>
            <p:cNvPr id="64" name="矩形: 圆角 63">
              <a:extLst>
                <a:ext uri="{FF2B5EF4-FFF2-40B4-BE49-F238E27FC236}">
                  <a16:creationId xmlns:a16="http://schemas.microsoft.com/office/drawing/2014/main" id="{7860B0AB-F71D-D9EC-8A57-2061F5D18B15}"/>
                </a:ext>
              </a:extLst>
            </p:cNvPr>
            <p:cNvSpPr/>
            <p:nvPr/>
          </p:nvSpPr>
          <p:spPr>
            <a:xfrm>
              <a:off x="667189" y="1285561"/>
              <a:ext cx="1994281" cy="447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sp>
          <p:nvSpPr>
            <p:cNvPr id="65" name="文本框 64">
              <a:extLst>
                <a:ext uri="{FF2B5EF4-FFF2-40B4-BE49-F238E27FC236}">
                  <a16:creationId xmlns:a16="http://schemas.microsoft.com/office/drawing/2014/main" id="{8BE9AF2F-0BF6-76D7-1D45-1AD824E37F3D}"/>
                </a:ext>
              </a:extLst>
            </p:cNvPr>
            <p:cNvSpPr txBox="1"/>
            <p:nvPr/>
          </p:nvSpPr>
          <p:spPr>
            <a:xfrm>
              <a:off x="864946" y="1285561"/>
              <a:ext cx="1603761" cy="400110"/>
            </a:xfrm>
            <a:prstGeom prst="rect">
              <a:avLst/>
            </a:prstGeom>
            <a:grp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rPr>
                <a:t>热阻提取</a:t>
              </a:r>
            </a:p>
          </p:txBody>
        </p:sp>
      </p:grpSp>
      <p:grpSp>
        <p:nvGrpSpPr>
          <p:cNvPr id="66" name="组合 65">
            <a:extLst>
              <a:ext uri="{FF2B5EF4-FFF2-40B4-BE49-F238E27FC236}">
                <a16:creationId xmlns:a16="http://schemas.microsoft.com/office/drawing/2014/main" id="{EBCBE322-37AC-DCAB-C51B-3B97CC9A30A7}"/>
              </a:ext>
            </a:extLst>
          </p:cNvPr>
          <p:cNvGrpSpPr/>
          <p:nvPr/>
        </p:nvGrpSpPr>
        <p:grpSpPr>
          <a:xfrm>
            <a:off x="4177450" y="1210461"/>
            <a:ext cx="1518497" cy="447125"/>
            <a:chOff x="667189" y="1285561"/>
            <a:chExt cx="1994281" cy="447125"/>
          </a:xfrm>
          <a:solidFill>
            <a:schemeClr val="accent1">
              <a:lumMod val="75000"/>
            </a:schemeClr>
          </a:solidFill>
        </p:grpSpPr>
        <p:sp>
          <p:nvSpPr>
            <p:cNvPr id="67" name="矩形: 圆角 66">
              <a:extLst>
                <a:ext uri="{FF2B5EF4-FFF2-40B4-BE49-F238E27FC236}">
                  <a16:creationId xmlns:a16="http://schemas.microsoft.com/office/drawing/2014/main" id="{68627A70-45AD-3B82-A2B4-6CD93FC00C38}"/>
                </a:ext>
              </a:extLst>
            </p:cNvPr>
            <p:cNvSpPr/>
            <p:nvPr/>
          </p:nvSpPr>
          <p:spPr>
            <a:xfrm>
              <a:off x="667189" y="1285561"/>
              <a:ext cx="1994281" cy="447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sp>
          <p:nvSpPr>
            <p:cNvPr id="68" name="文本框 67">
              <a:extLst>
                <a:ext uri="{FF2B5EF4-FFF2-40B4-BE49-F238E27FC236}">
                  <a16:creationId xmlns:a16="http://schemas.microsoft.com/office/drawing/2014/main" id="{1BEB5BF2-876E-F99C-BEB4-827E7E54B7C9}"/>
                </a:ext>
              </a:extLst>
            </p:cNvPr>
            <p:cNvSpPr txBox="1"/>
            <p:nvPr/>
          </p:nvSpPr>
          <p:spPr>
            <a:xfrm>
              <a:off x="853994" y="1310819"/>
              <a:ext cx="1690412" cy="400110"/>
            </a:xfrm>
            <a:prstGeom prst="rect">
              <a:avLst/>
            </a:prstGeom>
            <a:grp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rPr>
                <a:t>优化设计</a:t>
              </a:r>
            </a:p>
          </p:txBody>
        </p:sp>
      </p:grpSp>
    </p:spTree>
    <p:extLst>
      <p:ext uri="{BB962C8B-B14F-4D97-AF65-F5344CB8AC3E}">
        <p14:creationId xmlns:p14="http://schemas.microsoft.com/office/powerpoint/2010/main" val="226316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91B3-BA7A-2FB7-0B52-481A8349AA5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8B8863B-20C3-4713-C938-468A358453FB}"/>
              </a:ext>
            </a:extLst>
          </p:cNvPr>
          <p:cNvSpPr>
            <a:spLocks noGrp="1"/>
          </p:cNvSpPr>
          <p:nvPr>
            <p:ph type="body" idx="1"/>
          </p:nvPr>
        </p:nvSpPr>
        <p:spPr/>
        <p:txBody>
          <a:bodyPr/>
          <a:lstStyle/>
          <a:p>
            <a:r>
              <a:rPr lang="zh-CN" altLang="en-US" sz="2400" dirty="0">
                <a:latin typeface="微软雅黑" panose="020B0503020204020204" pitchFamily="34" charset="-122"/>
                <a:ea typeface="微软雅黑" panose="020B0503020204020204" pitchFamily="34" charset="-122"/>
                <a:sym typeface="+mn-ea"/>
              </a:rPr>
              <a:t>仿真能力介绍</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模流仿真</a:t>
            </a:r>
            <a:endParaRPr lang="zh-CN" altLang="en-US" dirty="0"/>
          </a:p>
        </p:txBody>
      </p:sp>
      <p:sp>
        <p:nvSpPr>
          <p:cNvPr id="3" name="椭圆 2">
            <a:extLst>
              <a:ext uri="{FF2B5EF4-FFF2-40B4-BE49-F238E27FC236}">
                <a16:creationId xmlns:a16="http://schemas.microsoft.com/office/drawing/2014/main" id="{3D6B22DB-BEB0-7029-E25D-06C8C21AF847}"/>
              </a:ext>
            </a:extLst>
          </p:cNvPr>
          <p:cNvSpPr/>
          <p:nvPr/>
        </p:nvSpPr>
        <p:spPr>
          <a:xfrm>
            <a:off x="4643834" y="2109803"/>
            <a:ext cx="2837542" cy="2720349"/>
          </a:xfrm>
          <a:prstGeom prst="ellipse">
            <a:avLst/>
          </a:prstGeom>
          <a:solidFill>
            <a:schemeClr val="accent1">
              <a:lumMod val="75000"/>
            </a:schemeClr>
          </a:solidFill>
          <a:ln w="12700" cap="flat" cmpd="sng" algn="ctr">
            <a:noFill/>
            <a:prstDash val="solid"/>
            <a:miter lim="800000"/>
          </a:ln>
          <a:effectLst>
            <a:outerShdw blurRad="165100" dist="139700" dir="2700000" algn="tl" rotWithShape="0">
              <a:srgbClr val="864DC3">
                <a:alpha val="3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ontserrat"/>
              <a:ea typeface="阿里巴巴普惠体 R"/>
              <a:cs typeface="+mn-cs"/>
            </a:endParaRPr>
          </a:p>
        </p:txBody>
      </p:sp>
      <p:pic>
        <p:nvPicPr>
          <p:cNvPr id="4" name="图片 3">
            <a:extLst>
              <a:ext uri="{FF2B5EF4-FFF2-40B4-BE49-F238E27FC236}">
                <a16:creationId xmlns:a16="http://schemas.microsoft.com/office/drawing/2014/main" id="{914E0545-F6DB-989D-0D24-7C467DAC2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06" y="5362732"/>
            <a:ext cx="2214898" cy="1023076"/>
          </a:xfrm>
          <a:prstGeom prst="rect">
            <a:avLst/>
          </a:prstGeom>
        </p:spPr>
      </p:pic>
      <p:sp>
        <p:nvSpPr>
          <p:cNvPr id="5" name="椭圆 4">
            <a:extLst>
              <a:ext uri="{FF2B5EF4-FFF2-40B4-BE49-F238E27FC236}">
                <a16:creationId xmlns:a16="http://schemas.microsoft.com/office/drawing/2014/main" id="{2C9A901C-01CF-2BFE-2484-EBF8CD82C698}"/>
              </a:ext>
            </a:extLst>
          </p:cNvPr>
          <p:cNvSpPr/>
          <p:nvPr/>
        </p:nvSpPr>
        <p:spPr>
          <a:xfrm>
            <a:off x="8184286" y="1223861"/>
            <a:ext cx="733962" cy="733962"/>
          </a:xfrm>
          <a:prstGeom prst="ellipse">
            <a:avLst/>
          </a:prstGeom>
          <a:solidFill>
            <a:schemeClr val="accent1"/>
          </a:solidFill>
          <a:ln w="12700" cap="flat" cmpd="sng" algn="ctr">
            <a:noFill/>
            <a:prstDash val="solid"/>
            <a:miter lim="800000"/>
          </a:ln>
          <a:effectLst>
            <a:outerShdw blurRad="292100" dist="76200" dir="2700000" algn="tl" rotWithShape="0">
              <a:srgbClr val="864DC3">
                <a:alpha val="3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ontserrat"/>
              <a:ea typeface="阿里巴巴普惠体 R"/>
              <a:cs typeface="+mn-cs"/>
            </a:endParaRPr>
          </a:p>
        </p:txBody>
      </p:sp>
      <p:sp>
        <p:nvSpPr>
          <p:cNvPr id="6" name="椭圆 5">
            <a:extLst>
              <a:ext uri="{FF2B5EF4-FFF2-40B4-BE49-F238E27FC236}">
                <a16:creationId xmlns:a16="http://schemas.microsoft.com/office/drawing/2014/main" id="{2E0E4A0E-A911-DC36-4DE6-45CECBF05B3D}"/>
              </a:ext>
            </a:extLst>
          </p:cNvPr>
          <p:cNvSpPr/>
          <p:nvPr/>
        </p:nvSpPr>
        <p:spPr>
          <a:xfrm>
            <a:off x="8159133" y="4612026"/>
            <a:ext cx="733962" cy="733962"/>
          </a:xfrm>
          <a:prstGeom prst="ellipse">
            <a:avLst/>
          </a:prstGeom>
          <a:solidFill>
            <a:schemeClr val="accent1"/>
          </a:solidFill>
          <a:ln w="12700" cap="flat" cmpd="sng" algn="ctr">
            <a:noFill/>
            <a:prstDash val="solid"/>
            <a:miter lim="800000"/>
          </a:ln>
          <a:effectLst>
            <a:outerShdw blurRad="292100" dist="76200" dir="2700000" algn="tl" rotWithShape="0">
              <a:srgbClr val="6836A0">
                <a:alpha val="3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ontserrat"/>
              <a:ea typeface="阿里巴巴普惠体 R"/>
              <a:cs typeface="+mn-cs"/>
            </a:endParaRPr>
          </a:p>
        </p:txBody>
      </p:sp>
      <p:sp>
        <p:nvSpPr>
          <p:cNvPr id="7" name="椭圆 6">
            <a:extLst>
              <a:ext uri="{FF2B5EF4-FFF2-40B4-BE49-F238E27FC236}">
                <a16:creationId xmlns:a16="http://schemas.microsoft.com/office/drawing/2014/main" id="{B4E300EC-FB4F-4951-B089-4553B1A4E079}"/>
              </a:ext>
            </a:extLst>
          </p:cNvPr>
          <p:cNvSpPr/>
          <p:nvPr/>
        </p:nvSpPr>
        <p:spPr>
          <a:xfrm>
            <a:off x="4564839" y="1973854"/>
            <a:ext cx="2998422" cy="2998422"/>
          </a:xfrm>
          <a:prstGeom prst="ellipse">
            <a:avLst/>
          </a:prstGeom>
          <a:noFill/>
          <a:ln w="12700" cap="flat" cmpd="sng" algn="ctr">
            <a:solidFill>
              <a:srgbClr val="DFE3E5"/>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ontserrat"/>
              <a:ea typeface="阿里巴巴普惠体 R"/>
              <a:cs typeface="+mn-cs"/>
            </a:endParaRPr>
          </a:p>
        </p:txBody>
      </p:sp>
      <p:grpSp>
        <p:nvGrpSpPr>
          <p:cNvPr id="8" name="组合 7">
            <a:extLst>
              <a:ext uri="{FF2B5EF4-FFF2-40B4-BE49-F238E27FC236}">
                <a16:creationId xmlns:a16="http://schemas.microsoft.com/office/drawing/2014/main" id="{B2772455-45A5-D856-C7D1-A3EC0ED1AE8C}"/>
              </a:ext>
            </a:extLst>
          </p:cNvPr>
          <p:cNvGrpSpPr/>
          <p:nvPr/>
        </p:nvGrpSpPr>
        <p:grpSpPr>
          <a:xfrm>
            <a:off x="5674407" y="2441173"/>
            <a:ext cx="779285" cy="695122"/>
            <a:chOff x="5424385" y="6910136"/>
            <a:chExt cx="784860" cy="784859"/>
          </a:xfrm>
          <a:solidFill>
            <a:sysClr val="window" lastClr="FFFFFF"/>
          </a:solidFill>
        </p:grpSpPr>
        <p:sp>
          <p:nvSpPr>
            <p:cNvPr id="9" name="任意多边形: 形状 8">
              <a:extLst>
                <a:ext uri="{FF2B5EF4-FFF2-40B4-BE49-F238E27FC236}">
                  <a16:creationId xmlns:a16="http://schemas.microsoft.com/office/drawing/2014/main" id="{47D55C4C-8E17-B4EE-7F09-E2C3BF5239FD}"/>
                </a:ext>
              </a:extLst>
            </p:cNvPr>
            <p:cNvSpPr/>
            <p:nvPr/>
          </p:nvSpPr>
          <p:spPr>
            <a:xfrm>
              <a:off x="5517730" y="7073013"/>
              <a:ext cx="594360" cy="460057"/>
            </a:xfrm>
            <a:custGeom>
              <a:avLst/>
              <a:gdLst>
                <a:gd name="connsiteX0" fmla="*/ 108585 w 594360"/>
                <a:gd name="connsiteY0" fmla="*/ 0 h 460057"/>
                <a:gd name="connsiteX1" fmla="*/ 108585 w 594360"/>
                <a:gd name="connsiteY1" fmla="*/ 38100 h 460057"/>
                <a:gd name="connsiteX2" fmla="*/ 123825 w 594360"/>
                <a:gd name="connsiteY2" fmla="*/ 54293 h 460057"/>
                <a:gd name="connsiteX3" fmla="*/ 134303 w 594360"/>
                <a:gd name="connsiteY3" fmla="*/ 54293 h 460057"/>
                <a:gd name="connsiteX4" fmla="*/ 148590 w 594360"/>
                <a:gd name="connsiteY4" fmla="*/ 63818 h 460057"/>
                <a:gd name="connsiteX5" fmla="*/ 145733 w 594360"/>
                <a:gd name="connsiteY5" fmla="*/ 75248 h 460057"/>
                <a:gd name="connsiteX6" fmla="*/ 145733 w 594360"/>
                <a:gd name="connsiteY6" fmla="*/ 117157 h 460057"/>
                <a:gd name="connsiteX7" fmla="*/ 189548 w 594360"/>
                <a:gd name="connsiteY7" fmla="*/ 160973 h 460057"/>
                <a:gd name="connsiteX8" fmla="*/ 213360 w 594360"/>
                <a:gd name="connsiteY8" fmla="*/ 160973 h 460057"/>
                <a:gd name="connsiteX9" fmla="*/ 221933 w 594360"/>
                <a:gd name="connsiteY9" fmla="*/ 152400 h 460057"/>
                <a:gd name="connsiteX10" fmla="*/ 234315 w 594360"/>
                <a:gd name="connsiteY10" fmla="*/ 149543 h 460057"/>
                <a:gd name="connsiteX11" fmla="*/ 242888 w 594360"/>
                <a:gd name="connsiteY11" fmla="*/ 162877 h 460057"/>
                <a:gd name="connsiteX12" fmla="*/ 269558 w 594360"/>
                <a:gd name="connsiteY12" fmla="*/ 189548 h 460057"/>
                <a:gd name="connsiteX13" fmla="*/ 334328 w 594360"/>
                <a:gd name="connsiteY13" fmla="*/ 189548 h 460057"/>
                <a:gd name="connsiteX14" fmla="*/ 350520 w 594360"/>
                <a:gd name="connsiteY14" fmla="*/ 173355 h 460057"/>
                <a:gd name="connsiteX15" fmla="*/ 350520 w 594360"/>
                <a:gd name="connsiteY15" fmla="*/ 161925 h 460057"/>
                <a:gd name="connsiteX16" fmla="*/ 359093 w 594360"/>
                <a:gd name="connsiteY16" fmla="*/ 149543 h 460057"/>
                <a:gd name="connsiteX17" fmla="*/ 372428 w 594360"/>
                <a:gd name="connsiteY17" fmla="*/ 152400 h 460057"/>
                <a:gd name="connsiteX18" fmla="*/ 413385 w 594360"/>
                <a:gd name="connsiteY18" fmla="*/ 152400 h 460057"/>
                <a:gd name="connsiteX19" fmla="*/ 457200 w 594360"/>
                <a:gd name="connsiteY19" fmla="*/ 108585 h 460057"/>
                <a:gd name="connsiteX20" fmla="*/ 457200 w 594360"/>
                <a:gd name="connsiteY20" fmla="*/ 83820 h 460057"/>
                <a:gd name="connsiteX21" fmla="*/ 449580 w 594360"/>
                <a:gd name="connsiteY21" fmla="*/ 76200 h 460057"/>
                <a:gd name="connsiteX22" fmla="*/ 446723 w 594360"/>
                <a:gd name="connsiteY22" fmla="*/ 62865 h 460057"/>
                <a:gd name="connsiteX23" fmla="*/ 459105 w 594360"/>
                <a:gd name="connsiteY23" fmla="*/ 54293 h 460057"/>
                <a:gd name="connsiteX24" fmla="*/ 486728 w 594360"/>
                <a:gd name="connsiteY24" fmla="*/ 26670 h 460057"/>
                <a:gd name="connsiteX25" fmla="*/ 486728 w 594360"/>
                <a:gd name="connsiteY25" fmla="*/ 953 h 460057"/>
                <a:gd name="connsiteX26" fmla="*/ 594360 w 594360"/>
                <a:gd name="connsiteY26" fmla="*/ 953 h 460057"/>
                <a:gd name="connsiteX27" fmla="*/ 594360 w 594360"/>
                <a:gd name="connsiteY27" fmla="*/ 460058 h 460057"/>
                <a:gd name="connsiteX28" fmla="*/ 0 w 594360"/>
                <a:gd name="connsiteY28" fmla="*/ 460058 h 460057"/>
                <a:gd name="connsiteX29" fmla="*/ 0 w 594360"/>
                <a:gd name="connsiteY29" fmla="*/ 953 h 460057"/>
                <a:gd name="connsiteX30" fmla="*/ 108585 w 594360"/>
                <a:gd name="connsiteY30" fmla="*/ 0 h 460057"/>
                <a:gd name="connsiteX31" fmla="*/ 555308 w 594360"/>
                <a:gd name="connsiteY31" fmla="*/ 297180 h 460057"/>
                <a:gd name="connsiteX32" fmla="*/ 555308 w 594360"/>
                <a:gd name="connsiteY32" fmla="*/ 179070 h 460057"/>
                <a:gd name="connsiteX33" fmla="*/ 538163 w 594360"/>
                <a:gd name="connsiteY33" fmla="*/ 161925 h 460057"/>
                <a:gd name="connsiteX34" fmla="*/ 489585 w 594360"/>
                <a:gd name="connsiteY34" fmla="*/ 161925 h 460057"/>
                <a:gd name="connsiteX35" fmla="*/ 473393 w 594360"/>
                <a:gd name="connsiteY35" fmla="*/ 178118 h 460057"/>
                <a:gd name="connsiteX36" fmla="*/ 473393 w 594360"/>
                <a:gd name="connsiteY36" fmla="*/ 416242 h 460057"/>
                <a:gd name="connsiteX37" fmla="*/ 489585 w 594360"/>
                <a:gd name="connsiteY37" fmla="*/ 432435 h 460057"/>
                <a:gd name="connsiteX38" fmla="*/ 537210 w 594360"/>
                <a:gd name="connsiteY38" fmla="*/ 432435 h 460057"/>
                <a:gd name="connsiteX39" fmla="*/ 555308 w 594360"/>
                <a:gd name="connsiteY39" fmla="*/ 414338 h 460057"/>
                <a:gd name="connsiteX40" fmla="*/ 555308 w 594360"/>
                <a:gd name="connsiteY40" fmla="*/ 297180 h 460057"/>
                <a:gd name="connsiteX41" fmla="*/ 365760 w 594360"/>
                <a:gd name="connsiteY41" fmla="*/ 323850 h 460057"/>
                <a:gd name="connsiteX42" fmla="*/ 365760 w 594360"/>
                <a:gd name="connsiteY42" fmla="*/ 417195 h 460057"/>
                <a:gd name="connsiteX43" fmla="*/ 381953 w 594360"/>
                <a:gd name="connsiteY43" fmla="*/ 433388 h 460057"/>
                <a:gd name="connsiteX44" fmla="*/ 431483 w 594360"/>
                <a:gd name="connsiteY44" fmla="*/ 433388 h 460057"/>
                <a:gd name="connsiteX45" fmla="*/ 447675 w 594360"/>
                <a:gd name="connsiteY45" fmla="*/ 417195 h 460057"/>
                <a:gd name="connsiteX46" fmla="*/ 447675 w 594360"/>
                <a:gd name="connsiteY46" fmla="*/ 232410 h 460057"/>
                <a:gd name="connsiteX47" fmla="*/ 431483 w 594360"/>
                <a:gd name="connsiteY47" fmla="*/ 216218 h 460057"/>
                <a:gd name="connsiteX48" fmla="*/ 383858 w 594360"/>
                <a:gd name="connsiteY48" fmla="*/ 216218 h 460057"/>
                <a:gd name="connsiteX49" fmla="*/ 365760 w 594360"/>
                <a:gd name="connsiteY49" fmla="*/ 234315 h 460057"/>
                <a:gd name="connsiteX50" fmla="*/ 365760 w 594360"/>
                <a:gd name="connsiteY50" fmla="*/ 323850 h 460057"/>
                <a:gd name="connsiteX51" fmla="*/ 339090 w 594360"/>
                <a:gd name="connsiteY51" fmla="*/ 339090 h 460057"/>
                <a:gd name="connsiteX52" fmla="*/ 339090 w 594360"/>
                <a:gd name="connsiteY52" fmla="*/ 260033 h 460057"/>
                <a:gd name="connsiteX53" fmla="*/ 322898 w 594360"/>
                <a:gd name="connsiteY53" fmla="*/ 242888 h 460057"/>
                <a:gd name="connsiteX54" fmla="*/ 273368 w 594360"/>
                <a:gd name="connsiteY54" fmla="*/ 242888 h 460057"/>
                <a:gd name="connsiteX55" fmla="*/ 257175 w 594360"/>
                <a:gd name="connsiteY55" fmla="*/ 259080 h 460057"/>
                <a:gd name="connsiteX56" fmla="*/ 257175 w 594360"/>
                <a:gd name="connsiteY56" fmla="*/ 416242 h 460057"/>
                <a:gd name="connsiteX57" fmla="*/ 273368 w 594360"/>
                <a:gd name="connsiteY57" fmla="*/ 432435 h 460057"/>
                <a:gd name="connsiteX58" fmla="*/ 321945 w 594360"/>
                <a:gd name="connsiteY58" fmla="*/ 432435 h 460057"/>
                <a:gd name="connsiteX59" fmla="*/ 339090 w 594360"/>
                <a:gd name="connsiteY59" fmla="*/ 415290 h 460057"/>
                <a:gd name="connsiteX60" fmla="*/ 339090 w 594360"/>
                <a:gd name="connsiteY60" fmla="*/ 339090 h 460057"/>
                <a:gd name="connsiteX61" fmla="*/ 149543 w 594360"/>
                <a:gd name="connsiteY61" fmla="*/ 364808 h 460057"/>
                <a:gd name="connsiteX62" fmla="*/ 149543 w 594360"/>
                <a:gd name="connsiteY62" fmla="*/ 416242 h 460057"/>
                <a:gd name="connsiteX63" fmla="*/ 165735 w 594360"/>
                <a:gd name="connsiteY63" fmla="*/ 432435 h 460057"/>
                <a:gd name="connsiteX64" fmla="*/ 215265 w 594360"/>
                <a:gd name="connsiteY64" fmla="*/ 432435 h 460057"/>
                <a:gd name="connsiteX65" fmla="*/ 231458 w 594360"/>
                <a:gd name="connsiteY65" fmla="*/ 416242 h 460057"/>
                <a:gd name="connsiteX66" fmla="*/ 231458 w 594360"/>
                <a:gd name="connsiteY66" fmla="*/ 313373 h 460057"/>
                <a:gd name="connsiteX67" fmla="*/ 215265 w 594360"/>
                <a:gd name="connsiteY67" fmla="*/ 297180 h 460057"/>
                <a:gd name="connsiteX68" fmla="*/ 166688 w 594360"/>
                <a:gd name="connsiteY68" fmla="*/ 297180 h 460057"/>
                <a:gd name="connsiteX69" fmla="*/ 149543 w 594360"/>
                <a:gd name="connsiteY69" fmla="*/ 314325 h 460057"/>
                <a:gd name="connsiteX70" fmla="*/ 149543 w 594360"/>
                <a:gd name="connsiteY70" fmla="*/ 364808 h 460057"/>
                <a:gd name="connsiteX71" fmla="*/ 40958 w 594360"/>
                <a:gd name="connsiteY71" fmla="*/ 379095 h 460057"/>
                <a:gd name="connsiteX72" fmla="*/ 40958 w 594360"/>
                <a:gd name="connsiteY72" fmla="*/ 417195 h 460057"/>
                <a:gd name="connsiteX73" fmla="*/ 57150 w 594360"/>
                <a:gd name="connsiteY73" fmla="*/ 433388 h 460057"/>
                <a:gd name="connsiteX74" fmla="*/ 106680 w 594360"/>
                <a:gd name="connsiteY74" fmla="*/ 433388 h 460057"/>
                <a:gd name="connsiteX75" fmla="*/ 122873 w 594360"/>
                <a:gd name="connsiteY75" fmla="*/ 417195 h 460057"/>
                <a:gd name="connsiteX76" fmla="*/ 122873 w 594360"/>
                <a:gd name="connsiteY76" fmla="*/ 340995 h 460057"/>
                <a:gd name="connsiteX77" fmla="*/ 106680 w 594360"/>
                <a:gd name="connsiteY77" fmla="*/ 324803 h 460057"/>
                <a:gd name="connsiteX78" fmla="*/ 57150 w 594360"/>
                <a:gd name="connsiteY78" fmla="*/ 324803 h 460057"/>
                <a:gd name="connsiteX79" fmla="*/ 40958 w 594360"/>
                <a:gd name="connsiteY79" fmla="*/ 340995 h 460057"/>
                <a:gd name="connsiteX80" fmla="*/ 40958 w 594360"/>
                <a:gd name="connsiteY80" fmla="*/ 379095 h 46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94360" h="460057">
                  <a:moveTo>
                    <a:pt x="108585" y="0"/>
                  </a:moveTo>
                  <a:cubicBezTo>
                    <a:pt x="108585" y="13335"/>
                    <a:pt x="108585" y="25718"/>
                    <a:pt x="108585" y="38100"/>
                  </a:cubicBezTo>
                  <a:cubicBezTo>
                    <a:pt x="108585" y="48578"/>
                    <a:pt x="113348" y="53340"/>
                    <a:pt x="123825" y="54293"/>
                  </a:cubicBezTo>
                  <a:cubicBezTo>
                    <a:pt x="127635" y="54293"/>
                    <a:pt x="130493" y="54293"/>
                    <a:pt x="134303" y="54293"/>
                  </a:cubicBezTo>
                  <a:cubicBezTo>
                    <a:pt x="141923" y="53340"/>
                    <a:pt x="146685" y="56197"/>
                    <a:pt x="148590" y="63818"/>
                  </a:cubicBezTo>
                  <a:cubicBezTo>
                    <a:pt x="150495" y="68580"/>
                    <a:pt x="149543" y="71438"/>
                    <a:pt x="145733" y="75248"/>
                  </a:cubicBezTo>
                  <a:cubicBezTo>
                    <a:pt x="124778" y="96203"/>
                    <a:pt x="124778" y="96203"/>
                    <a:pt x="145733" y="117157"/>
                  </a:cubicBezTo>
                  <a:cubicBezTo>
                    <a:pt x="160020" y="131445"/>
                    <a:pt x="175260" y="146685"/>
                    <a:pt x="189548" y="160973"/>
                  </a:cubicBezTo>
                  <a:cubicBezTo>
                    <a:pt x="198120" y="169545"/>
                    <a:pt x="204788" y="169545"/>
                    <a:pt x="213360" y="160973"/>
                  </a:cubicBezTo>
                  <a:cubicBezTo>
                    <a:pt x="216217" y="158115"/>
                    <a:pt x="220028" y="155258"/>
                    <a:pt x="221933" y="152400"/>
                  </a:cubicBezTo>
                  <a:cubicBezTo>
                    <a:pt x="225742" y="147638"/>
                    <a:pt x="228600" y="148590"/>
                    <a:pt x="234315" y="149543"/>
                  </a:cubicBezTo>
                  <a:cubicBezTo>
                    <a:pt x="240983" y="152400"/>
                    <a:pt x="243840" y="155258"/>
                    <a:pt x="242888" y="162877"/>
                  </a:cubicBezTo>
                  <a:cubicBezTo>
                    <a:pt x="241935" y="188595"/>
                    <a:pt x="243840" y="189548"/>
                    <a:pt x="269558" y="189548"/>
                  </a:cubicBezTo>
                  <a:cubicBezTo>
                    <a:pt x="291465" y="189548"/>
                    <a:pt x="313373" y="189548"/>
                    <a:pt x="334328" y="189548"/>
                  </a:cubicBezTo>
                  <a:cubicBezTo>
                    <a:pt x="345758" y="189548"/>
                    <a:pt x="350520" y="184785"/>
                    <a:pt x="350520" y="173355"/>
                  </a:cubicBezTo>
                  <a:cubicBezTo>
                    <a:pt x="350520" y="169545"/>
                    <a:pt x="351473" y="165735"/>
                    <a:pt x="350520" y="161925"/>
                  </a:cubicBezTo>
                  <a:cubicBezTo>
                    <a:pt x="349568" y="154305"/>
                    <a:pt x="352425" y="151448"/>
                    <a:pt x="359093" y="149543"/>
                  </a:cubicBezTo>
                  <a:cubicBezTo>
                    <a:pt x="364808" y="147638"/>
                    <a:pt x="367665" y="147638"/>
                    <a:pt x="372428" y="152400"/>
                  </a:cubicBezTo>
                  <a:cubicBezTo>
                    <a:pt x="392430" y="172402"/>
                    <a:pt x="392430" y="172402"/>
                    <a:pt x="413385" y="152400"/>
                  </a:cubicBezTo>
                  <a:cubicBezTo>
                    <a:pt x="427673" y="138113"/>
                    <a:pt x="442913" y="122873"/>
                    <a:pt x="457200" y="108585"/>
                  </a:cubicBezTo>
                  <a:cubicBezTo>
                    <a:pt x="465773" y="100013"/>
                    <a:pt x="465773" y="93345"/>
                    <a:pt x="457200" y="83820"/>
                  </a:cubicBezTo>
                  <a:cubicBezTo>
                    <a:pt x="454343" y="80963"/>
                    <a:pt x="452438" y="78105"/>
                    <a:pt x="449580" y="76200"/>
                  </a:cubicBezTo>
                  <a:cubicBezTo>
                    <a:pt x="443865" y="72390"/>
                    <a:pt x="444818" y="68580"/>
                    <a:pt x="446723" y="62865"/>
                  </a:cubicBezTo>
                  <a:cubicBezTo>
                    <a:pt x="449580" y="56197"/>
                    <a:pt x="452438" y="54293"/>
                    <a:pt x="459105" y="54293"/>
                  </a:cubicBezTo>
                  <a:cubicBezTo>
                    <a:pt x="485775" y="54293"/>
                    <a:pt x="486728" y="53340"/>
                    <a:pt x="486728" y="26670"/>
                  </a:cubicBezTo>
                  <a:cubicBezTo>
                    <a:pt x="486728" y="18097"/>
                    <a:pt x="486728" y="9525"/>
                    <a:pt x="486728" y="953"/>
                  </a:cubicBezTo>
                  <a:cubicBezTo>
                    <a:pt x="522923" y="953"/>
                    <a:pt x="558165" y="953"/>
                    <a:pt x="594360" y="953"/>
                  </a:cubicBezTo>
                  <a:cubicBezTo>
                    <a:pt x="594360" y="154305"/>
                    <a:pt x="594360" y="306705"/>
                    <a:pt x="594360" y="460058"/>
                  </a:cubicBezTo>
                  <a:cubicBezTo>
                    <a:pt x="396240" y="460058"/>
                    <a:pt x="198120" y="460058"/>
                    <a:pt x="0" y="460058"/>
                  </a:cubicBezTo>
                  <a:cubicBezTo>
                    <a:pt x="0" y="306705"/>
                    <a:pt x="0" y="154305"/>
                    <a:pt x="0" y="953"/>
                  </a:cubicBezTo>
                  <a:cubicBezTo>
                    <a:pt x="36195" y="0"/>
                    <a:pt x="71438" y="0"/>
                    <a:pt x="108585" y="0"/>
                  </a:cubicBezTo>
                  <a:close/>
                  <a:moveTo>
                    <a:pt x="555308" y="297180"/>
                  </a:moveTo>
                  <a:cubicBezTo>
                    <a:pt x="555308" y="258127"/>
                    <a:pt x="555308" y="218123"/>
                    <a:pt x="555308" y="179070"/>
                  </a:cubicBezTo>
                  <a:cubicBezTo>
                    <a:pt x="555308" y="166688"/>
                    <a:pt x="550545" y="161925"/>
                    <a:pt x="538163" y="161925"/>
                  </a:cubicBezTo>
                  <a:cubicBezTo>
                    <a:pt x="521970" y="161925"/>
                    <a:pt x="505778" y="161925"/>
                    <a:pt x="489585" y="161925"/>
                  </a:cubicBezTo>
                  <a:cubicBezTo>
                    <a:pt x="478155" y="161925"/>
                    <a:pt x="473393" y="166688"/>
                    <a:pt x="473393" y="178118"/>
                  </a:cubicBezTo>
                  <a:cubicBezTo>
                    <a:pt x="473393" y="257175"/>
                    <a:pt x="473393" y="337185"/>
                    <a:pt x="473393" y="416242"/>
                  </a:cubicBezTo>
                  <a:cubicBezTo>
                    <a:pt x="473393" y="427673"/>
                    <a:pt x="478155" y="432435"/>
                    <a:pt x="489585" y="432435"/>
                  </a:cubicBezTo>
                  <a:cubicBezTo>
                    <a:pt x="505778" y="432435"/>
                    <a:pt x="521018" y="432435"/>
                    <a:pt x="537210" y="432435"/>
                  </a:cubicBezTo>
                  <a:cubicBezTo>
                    <a:pt x="550545" y="432435"/>
                    <a:pt x="555308" y="427673"/>
                    <a:pt x="555308" y="414338"/>
                  </a:cubicBezTo>
                  <a:cubicBezTo>
                    <a:pt x="555308" y="376238"/>
                    <a:pt x="555308" y="336233"/>
                    <a:pt x="555308" y="297180"/>
                  </a:cubicBezTo>
                  <a:close/>
                  <a:moveTo>
                    <a:pt x="365760" y="323850"/>
                  </a:moveTo>
                  <a:cubicBezTo>
                    <a:pt x="365760" y="355283"/>
                    <a:pt x="365760" y="385763"/>
                    <a:pt x="365760" y="417195"/>
                  </a:cubicBezTo>
                  <a:cubicBezTo>
                    <a:pt x="365760" y="428625"/>
                    <a:pt x="370523" y="433388"/>
                    <a:pt x="381953" y="433388"/>
                  </a:cubicBezTo>
                  <a:cubicBezTo>
                    <a:pt x="398145" y="433388"/>
                    <a:pt x="414338" y="433388"/>
                    <a:pt x="431483" y="433388"/>
                  </a:cubicBezTo>
                  <a:cubicBezTo>
                    <a:pt x="442913" y="433388"/>
                    <a:pt x="447675" y="428625"/>
                    <a:pt x="447675" y="417195"/>
                  </a:cubicBezTo>
                  <a:cubicBezTo>
                    <a:pt x="447675" y="355283"/>
                    <a:pt x="447675" y="294323"/>
                    <a:pt x="447675" y="232410"/>
                  </a:cubicBezTo>
                  <a:cubicBezTo>
                    <a:pt x="447675" y="220980"/>
                    <a:pt x="442913" y="216218"/>
                    <a:pt x="431483" y="216218"/>
                  </a:cubicBezTo>
                  <a:cubicBezTo>
                    <a:pt x="415290" y="216218"/>
                    <a:pt x="400050" y="216218"/>
                    <a:pt x="383858" y="216218"/>
                  </a:cubicBezTo>
                  <a:cubicBezTo>
                    <a:pt x="370523" y="216218"/>
                    <a:pt x="365760" y="220980"/>
                    <a:pt x="365760" y="234315"/>
                  </a:cubicBezTo>
                  <a:cubicBezTo>
                    <a:pt x="365760" y="263843"/>
                    <a:pt x="365760" y="293370"/>
                    <a:pt x="365760" y="323850"/>
                  </a:cubicBezTo>
                  <a:close/>
                  <a:moveTo>
                    <a:pt x="339090" y="339090"/>
                  </a:moveTo>
                  <a:cubicBezTo>
                    <a:pt x="339090" y="312420"/>
                    <a:pt x="339090" y="286703"/>
                    <a:pt x="339090" y="260033"/>
                  </a:cubicBezTo>
                  <a:cubicBezTo>
                    <a:pt x="339090" y="248602"/>
                    <a:pt x="334328" y="243840"/>
                    <a:pt x="322898" y="242888"/>
                  </a:cubicBezTo>
                  <a:cubicBezTo>
                    <a:pt x="306705" y="242888"/>
                    <a:pt x="290513" y="242888"/>
                    <a:pt x="273368" y="242888"/>
                  </a:cubicBezTo>
                  <a:cubicBezTo>
                    <a:pt x="261938" y="242888"/>
                    <a:pt x="257175" y="247650"/>
                    <a:pt x="257175" y="259080"/>
                  </a:cubicBezTo>
                  <a:cubicBezTo>
                    <a:pt x="257175" y="311468"/>
                    <a:pt x="257175" y="363855"/>
                    <a:pt x="257175" y="416242"/>
                  </a:cubicBezTo>
                  <a:cubicBezTo>
                    <a:pt x="257175" y="427673"/>
                    <a:pt x="261938" y="432435"/>
                    <a:pt x="273368" y="432435"/>
                  </a:cubicBezTo>
                  <a:cubicBezTo>
                    <a:pt x="289560" y="432435"/>
                    <a:pt x="305753" y="432435"/>
                    <a:pt x="321945" y="432435"/>
                  </a:cubicBezTo>
                  <a:cubicBezTo>
                    <a:pt x="334328" y="432435"/>
                    <a:pt x="339090" y="427673"/>
                    <a:pt x="339090" y="415290"/>
                  </a:cubicBezTo>
                  <a:cubicBezTo>
                    <a:pt x="339090" y="390525"/>
                    <a:pt x="339090" y="364808"/>
                    <a:pt x="339090" y="339090"/>
                  </a:cubicBezTo>
                  <a:close/>
                  <a:moveTo>
                    <a:pt x="149543" y="364808"/>
                  </a:moveTo>
                  <a:cubicBezTo>
                    <a:pt x="149543" y="381953"/>
                    <a:pt x="149543" y="399098"/>
                    <a:pt x="149543" y="416242"/>
                  </a:cubicBezTo>
                  <a:cubicBezTo>
                    <a:pt x="149543" y="427673"/>
                    <a:pt x="154305" y="432435"/>
                    <a:pt x="165735" y="432435"/>
                  </a:cubicBezTo>
                  <a:cubicBezTo>
                    <a:pt x="181928" y="432435"/>
                    <a:pt x="198120" y="432435"/>
                    <a:pt x="215265" y="432435"/>
                  </a:cubicBezTo>
                  <a:cubicBezTo>
                    <a:pt x="226695" y="432435"/>
                    <a:pt x="231458" y="427673"/>
                    <a:pt x="231458" y="416242"/>
                  </a:cubicBezTo>
                  <a:cubicBezTo>
                    <a:pt x="231458" y="381953"/>
                    <a:pt x="231458" y="347663"/>
                    <a:pt x="231458" y="313373"/>
                  </a:cubicBezTo>
                  <a:cubicBezTo>
                    <a:pt x="231458" y="301943"/>
                    <a:pt x="226695" y="297180"/>
                    <a:pt x="215265" y="297180"/>
                  </a:cubicBezTo>
                  <a:cubicBezTo>
                    <a:pt x="199073" y="297180"/>
                    <a:pt x="182880" y="297180"/>
                    <a:pt x="166688" y="297180"/>
                  </a:cubicBezTo>
                  <a:cubicBezTo>
                    <a:pt x="154305" y="297180"/>
                    <a:pt x="149543" y="301943"/>
                    <a:pt x="149543" y="314325"/>
                  </a:cubicBezTo>
                  <a:cubicBezTo>
                    <a:pt x="148590" y="331470"/>
                    <a:pt x="149543" y="347663"/>
                    <a:pt x="149543" y="364808"/>
                  </a:cubicBezTo>
                  <a:close/>
                  <a:moveTo>
                    <a:pt x="40958" y="379095"/>
                  </a:moveTo>
                  <a:cubicBezTo>
                    <a:pt x="40958" y="391478"/>
                    <a:pt x="40958" y="404813"/>
                    <a:pt x="40958" y="417195"/>
                  </a:cubicBezTo>
                  <a:cubicBezTo>
                    <a:pt x="40958" y="428625"/>
                    <a:pt x="45720" y="433388"/>
                    <a:pt x="57150" y="433388"/>
                  </a:cubicBezTo>
                  <a:cubicBezTo>
                    <a:pt x="73343" y="433388"/>
                    <a:pt x="89535" y="433388"/>
                    <a:pt x="106680" y="433388"/>
                  </a:cubicBezTo>
                  <a:cubicBezTo>
                    <a:pt x="118110" y="433388"/>
                    <a:pt x="122873" y="428625"/>
                    <a:pt x="122873" y="417195"/>
                  </a:cubicBezTo>
                  <a:cubicBezTo>
                    <a:pt x="122873" y="391478"/>
                    <a:pt x="122873" y="366713"/>
                    <a:pt x="122873" y="340995"/>
                  </a:cubicBezTo>
                  <a:cubicBezTo>
                    <a:pt x="122873" y="329565"/>
                    <a:pt x="118110" y="324803"/>
                    <a:pt x="106680" y="324803"/>
                  </a:cubicBezTo>
                  <a:cubicBezTo>
                    <a:pt x="90488" y="324803"/>
                    <a:pt x="74295" y="324803"/>
                    <a:pt x="57150" y="324803"/>
                  </a:cubicBezTo>
                  <a:cubicBezTo>
                    <a:pt x="45720" y="324803"/>
                    <a:pt x="40958" y="329565"/>
                    <a:pt x="40958" y="340995"/>
                  </a:cubicBezTo>
                  <a:cubicBezTo>
                    <a:pt x="40958" y="353378"/>
                    <a:pt x="40958" y="365760"/>
                    <a:pt x="40958" y="37909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Roboto"/>
                <a:ea typeface="思源黑体 CN Regular"/>
              </a:endParaRPr>
            </a:p>
          </p:txBody>
        </p:sp>
        <p:sp>
          <p:nvSpPr>
            <p:cNvPr id="10" name="任意多边形: 形状 9">
              <a:extLst>
                <a:ext uri="{FF2B5EF4-FFF2-40B4-BE49-F238E27FC236}">
                  <a16:creationId xmlns:a16="http://schemas.microsoft.com/office/drawing/2014/main" id="{340A0760-CE4F-784E-BC8C-9817F4ADACD4}"/>
                </a:ext>
              </a:extLst>
            </p:cNvPr>
            <p:cNvSpPr/>
            <p:nvPr/>
          </p:nvSpPr>
          <p:spPr>
            <a:xfrm>
              <a:off x="5464391" y="7017768"/>
              <a:ext cx="701992" cy="621982"/>
            </a:xfrm>
            <a:custGeom>
              <a:avLst/>
              <a:gdLst>
                <a:gd name="connsiteX0" fmla="*/ 166687 w 701992"/>
                <a:gd name="connsiteY0" fmla="*/ 953 h 621982"/>
                <a:gd name="connsiteX1" fmla="*/ 160020 w 701992"/>
                <a:gd name="connsiteY1" fmla="*/ 27623 h 621982"/>
                <a:gd name="connsiteX2" fmla="*/ 152400 w 701992"/>
                <a:gd name="connsiteY2" fmla="*/ 27623 h 621982"/>
                <a:gd name="connsiteX3" fmla="*/ 43815 w 701992"/>
                <a:gd name="connsiteY3" fmla="*/ 27623 h 621982"/>
                <a:gd name="connsiteX4" fmla="*/ 25717 w 701992"/>
                <a:gd name="connsiteY4" fmla="*/ 44768 h 621982"/>
                <a:gd name="connsiteX5" fmla="*/ 25717 w 701992"/>
                <a:gd name="connsiteY5" fmla="*/ 523875 h 621982"/>
                <a:gd name="connsiteX6" fmla="*/ 42863 w 701992"/>
                <a:gd name="connsiteY6" fmla="*/ 541973 h 621982"/>
                <a:gd name="connsiteX7" fmla="*/ 657225 w 701992"/>
                <a:gd name="connsiteY7" fmla="*/ 541973 h 621982"/>
                <a:gd name="connsiteX8" fmla="*/ 675323 w 701992"/>
                <a:gd name="connsiteY8" fmla="*/ 523875 h 621982"/>
                <a:gd name="connsiteX9" fmla="*/ 675323 w 701992"/>
                <a:gd name="connsiteY9" fmla="*/ 46673 h 621982"/>
                <a:gd name="connsiteX10" fmla="*/ 656273 w 701992"/>
                <a:gd name="connsiteY10" fmla="*/ 27623 h 621982"/>
                <a:gd name="connsiteX11" fmla="*/ 550545 w 701992"/>
                <a:gd name="connsiteY11" fmla="*/ 27623 h 621982"/>
                <a:gd name="connsiteX12" fmla="*/ 541020 w 701992"/>
                <a:gd name="connsiteY12" fmla="*/ 27623 h 621982"/>
                <a:gd name="connsiteX13" fmla="*/ 531495 w 701992"/>
                <a:gd name="connsiteY13" fmla="*/ 953 h 621982"/>
                <a:gd name="connsiteX14" fmla="*/ 539115 w 701992"/>
                <a:gd name="connsiteY14" fmla="*/ 0 h 621982"/>
                <a:gd name="connsiteX15" fmla="*/ 661035 w 701992"/>
                <a:gd name="connsiteY15" fmla="*/ 0 h 621982"/>
                <a:gd name="connsiteX16" fmla="*/ 701993 w 701992"/>
                <a:gd name="connsiteY16" fmla="*/ 40958 h 621982"/>
                <a:gd name="connsiteX17" fmla="*/ 701993 w 701992"/>
                <a:gd name="connsiteY17" fmla="*/ 563880 h 621982"/>
                <a:gd name="connsiteX18" fmla="*/ 701993 w 701992"/>
                <a:gd name="connsiteY18" fmla="*/ 568643 h 621982"/>
                <a:gd name="connsiteX19" fmla="*/ 692468 w 701992"/>
                <a:gd name="connsiteY19" fmla="*/ 568643 h 621982"/>
                <a:gd name="connsiteX20" fmla="*/ 492443 w 701992"/>
                <a:gd name="connsiteY20" fmla="*/ 568643 h 621982"/>
                <a:gd name="connsiteX21" fmla="*/ 473393 w 701992"/>
                <a:gd name="connsiteY21" fmla="*/ 587693 h 621982"/>
                <a:gd name="connsiteX22" fmla="*/ 473393 w 701992"/>
                <a:gd name="connsiteY22" fmla="*/ 621983 h 621982"/>
                <a:gd name="connsiteX23" fmla="*/ 229553 w 701992"/>
                <a:gd name="connsiteY23" fmla="*/ 621983 h 621982"/>
                <a:gd name="connsiteX24" fmla="*/ 229553 w 701992"/>
                <a:gd name="connsiteY24" fmla="*/ 585788 h 621982"/>
                <a:gd name="connsiteX25" fmla="*/ 212408 w 701992"/>
                <a:gd name="connsiteY25" fmla="*/ 568643 h 621982"/>
                <a:gd name="connsiteX26" fmla="*/ 11430 w 701992"/>
                <a:gd name="connsiteY26" fmla="*/ 568643 h 621982"/>
                <a:gd name="connsiteX27" fmla="*/ 0 w 701992"/>
                <a:gd name="connsiteY27" fmla="*/ 568643 h 621982"/>
                <a:gd name="connsiteX28" fmla="*/ 0 w 701992"/>
                <a:gd name="connsiteY28" fmla="*/ 559118 h 621982"/>
                <a:gd name="connsiteX29" fmla="*/ 0 w 701992"/>
                <a:gd name="connsiteY29" fmla="*/ 44768 h 621982"/>
                <a:gd name="connsiteX30" fmla="*/ 44768 w 701992"/>
                <a:gd name="connsiteY30" fmla="*/ 0 h 621982"/>
                <a:gd name="connsiteX31" fmla="*/ 166687 w 701992"/>
                <a:gd name="connsiteY31" fmla="*/ 953 h 62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1992" h="621982">
                  <a:moveTo>
                    <a:pt x="166687" y="953"/>
                  </a:moveTo>
                  <a:cubicBezTo>
                    <a:pt x="164783" y="9525"/>
                    <a:pt x="162878" y="18098"/>
                    <a:pt x="160020" y="27623"/>
                  </a:cubicBezTo>
                  <a:cubicBezTo>
                    <a:pt x="159068" y="27623"/>
                    <a:pt x="156210" y="27623"/>
                    <a:pt x="152400" y="27623"/>
                  </a:cubicBezTo>
                  <a:cubicBezTo>
                    <a:pt x="116205" y="27623"/>
                    <a:pt x="80010" y="27623"/>
                    <a:pt x="43815" y="27623"/>
                  </a:cubicBezTo>
                  <a:cubicBezTo>
                    <a:pt x="30480" y="27623"/>
                    <a:pt x="25717" y="32385"/>
                    <a:pt x="25717" y="44768"/>
                  </a:cubicBezTo>
                  <a:cubicBezTo>
                    <a:pt x="25717" y="204788"/>
                    <a:pt x="25717" y="363855"/>
                    <a:pt x="25717" y="523875"/>
                  </a:cubicBezTo>
                  <a:cubicBezTo>
                    <a:pt x="25717" y="537210"/>
                    <a:pt x="30480" y="541973"/>
                    <a:pt x="42863" y="541973"/>
                  </a:cubicBezTo>
                  <a:cubicBezTo>
                    <a:pt x="247650" y="541973"/>
                    <a:pt x="452438" y="541973"/>
                    <a:pt x="657225" y="541973"/>
                  </a:cubicBezTo>
                  <a:cubicBezTo>
                    <a:pt x="670560" y="541973"/>
                    <a:pt x="675323" y="537210"/>
                    <a:pt x="675323" y="523875"/>
                  </a:cubicBezTo>
                  <a:cubicBezTo>
                    <a:pt x="675323" y="364808"/>
                    <a:pt x="675323" y="205740"/>
                    <a:pt x="675323" y="46673"/>
                  </a:cubicBezTo>
                  <a:cubicBezTo>
                    <a:pt x="675323" y="31433"/>
                    <a:pt x="671513" y="27623"/>
                    <a:pt x="656273" y="27623"/>
                  </a:cubicBezTo>
                  <a:cubicBezTo>
                    <a:pt x="621030" y="27623"/>
                    <a:pt x="585788" y="27623"/>
                    <a:pt x="550545" y="27623"/>
                  </a:cubicBezTo>
                  <a:cubicBezTo>
                    <a:pt x="547688" y="27623"/>
                    <a:pt x="544830" y="27623"/>
                    <a:pt x="541020" y="27623"/>
                  </a:cubicBezTo>
                  <a:cubicBezTo>
                    <a:pt x="539115" y="19050"/>
                    <a:pt x="543878" y="7620"/>
                    <a:pt x="531495" y="953"/>
                  </a:cubicBezTo>
                  <a:cubicBezTo>
                    <a:pt x="535305" y="953"/>
                    <a:pt x="537210" y="0"/>
                    <a:pt x="539115" y="0"/>
                  </a:cubicBezTo>
                  <a:cubicBezTo>
                    <a:pt x="580073" y="0"/>
                    <a:pt x="620078" y="0"/>
                    <a:pt x="661035" y="0"/>
                  </a:cubicBezTo>
                  <a:cubicBezTo>
                    <a:pt x="684848" y="0"/>
                    <a:pt x="701993" y="17145"/>
                    <a:pt x="701993" y="40958"/>
                  </a:cubicBezTo>
                  <a:cubicBezTo>
                    <a:pt x="701993" y="215265"/>
                    <a:pt x="701993" y="389573"/>
                    <a:pt x="701993" y="563880"/>
                  </a:cubicBezTo>
                  <a:cubicBezTo>
                    <a:pt x="701993" y="564833"/>
                    <a:pt x="701993" y="565785"/>
                    <a:pt x="701993" y="568643"/>
                  </a:cubicBezTo>
                  <a:cubicBezTo>
                    <a:pt x="699135" y="568643"/>
                    <a:pt x="695325" y="568643"/>
                    <a:pt x="692468" y="568643"/>
                  </a:cubicBezTo>
                  <a:cubicBezTo>
                    <a:pt x="625793" y="568643"/>
                    <a:pt x="559118" y="568643"/>
                    <a:pt x="492443" y="568643"/>
                  </a:cubicBezTo>
                  <a:cubicBezTo>
                    <a:pt x="477203" y="568643"/>
                    <a:pt x="473393" y="572453"/>
                    <a:pt x="473393" y="587693"/>
                  </a:cubicBezTo>
                  <a:cubicBezTo>
                    <a:pt x="473393" y="599123"/>
                    <a:pt x="473393" y="610553"/>
                    <a:pt x="473393" y="621983"/>
                  </a:cubicBezTo>
                  <a:cubicBezTo>
                    <a:pt x="392430" y="621983"/>
                    <a:pt x="311468" y="621983"/>
                    <a:pt x="229553" y="621983"/>
                  </a:cubicBezTo>
                  <a:cubicBezTo>
                    <a:pt x="229553" y="609600"/>
                    <a:pt x="229553" y="597218"/>
                    <a:pt x="229553" y="585788"/>
                  </a:cubicBezTo>
                  <a:cubicBezTo>
                    <a:pt x="229553" y="573405"/>
                    <a:pt x="224790" y="568643"/>
                    <a:pt x="212408" y="568643"/>
                  </a:cubicBezTo>
                  <a:cubicBezTo>
                    <a:pt x="145733" y="568643"/>
                    <a:pt x="78105" y="568643"/>
                    <a:pt x="11430" y="568643"/>
                  </a:cubicBezTo>
                  <a:cubicBezTo>
                    <a:pt x="7620" y="568643"/>
                    <a:pt x="4763" y="568643"/>
                    <a:pt x="0" y="568643"/>
                  </a:cubicBezTo>
                  <a:cubicBezTo>
                    <a:pt x="0" y="564833"/>
                    <a:pt x="0" y="561975"/>
                    <a:pt x="0" y="559118"/>
                  </a:cubicBezTo>
                  <a:cubicBezTo>
                    <a:pt x="0" y="387668"/>
                    <a:pt x="0" y="216218"/>
                    <a:pt x="0" y="44768"/>
                  </a:cubicBezTo>
                  <a:cubicBezTo>
                    <a:pt x="0" y="16192"/>
                    <a:pt x="16192" y="0"/>
                    <a:pt x="44768" y="0"/>
                  </a:cubicBezTo>
                  <a:cubicBezTo>
                    <a:pt x="85725" y="953"/>
                    <a:pt x="126683" y="953"/>
                    <a:pt x="166687" y="953"/>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Roboto"/>
                <a:ea typeface="思源黑体 CN Regular"/>
              </a:endParaRPr>
            </a:p>
          </p:txBody>
        </p:sp>
        <p:sp>
          <p:nvSpPr>
            <p:cNvPr id="11" name="任意多边形: 形状 10">
              <a:extLst>
                <a:ext uri="{FF2B5EF4-FFF2-40B4-BE49-F238E27FC236}">
                  <a16:creationId xmlns:a16="http://schemas.microsoft.com/office/drawing/2014/main" id="{54E1486A-C76D-C6C1-0561-DCFC5EAC91F6}"/>
                </a:ext>
              </a:extLst>
            </p:cNvPr>
            <p:cNvSpPr/>
            <p:nvPr/>
          </p:nvSpPr>
          <p:spPr>
            <a:xfrm>
              <a:off x="5424385" y="7614033"/>
              <a:ext cx="784860" cy="80962"/>
            </a:xfrm>
            <a:custGeom>
              <a:avLst/>
              <a:gdLst>
                <a:gd name="connsiteX0" fmla="*/ 242888 w 784860"/>
                <a:gd name="connsiteY0" fmla="*/ 952 h 80962"/>
                <a:gd name="connsiteX1" fmla="*/ 242888 w 784860"/>
                <a:gd name="connsiteY1" fmla="*/ 38100 h 80962"/>
                <a:gd name="connsiteX2" fmla="*/ 259080 w 784860"/>
                <a:gd name="connsiteY2" fmla="*/ 54292 h 80962"/>
                <a:gd name="connsiteX3" fmla="*/ 524828 w 784860"/>
                <a:gd name="connsiteY3" fmla="*/ 54292 h 80962"/>
                <a:gd name="connsiteX4" fmla="*/ 541020 w 784860"/>
                <a:gd name="connsiteY4" fmla="*/ 38100 h 80962"/>
                <a:gd name="connsiteX5" fmla="*/ 541020 w 784860"/>
                <a:gd name="connsiteY5" fmla="*/ 0 h 80962"/>
                <a:gd name="connsiteX6" fmla="*/ 550545 w 784860"/>
                <a:gd name="connsiteY6" fmla="*/ 0 h 80962"/>
                <a:gd name="connsiteX7" fmla="*/ 765810 w 784860"/>
                <a:gd name="connsiteY7" fmla="*/ 0 h 80962"/>
                <a:gd name="connsiteX8" fmla="*/ 784860 w 784860"/>
                <a:gd name="connsiteY8" fmla="*/ 20002 h 80962"/>
                <a:gd name="connsiteX9" fmla="*/ 784860 w 784860"/>
                <a:gd name="connsiteY9" fmla="*/ 63817 h 80962"/>
                <a:gd name="connsiteX10" fmla="*/ 766763 w 784860"/>
                <a:gd name="connsiteY10" fmla="*/ 80963 h 80962"/>
                <a:gd name="connsiteX11" fmla="*/ 454343 w 784860"/>
                <a:gd name="connsiteY11" fmla="*/ 80963 h 80962"/>
                <a:gd name="connsiteX12" fmla="*/ 20003 w 784860"/>
                <a:gd name="connsiteY12" fmla="*/ 80963 h 80962"/>
                <a:gd name="connsiteX13" fmla="*/ 0 w 784860"/>
                <a:gd name="connsiteY13" fmla="*/ 60960 h 80962"/>
                <a:gd name="connsiteX14" fmla="*/ 0 w 784860"/>
                <a:gd name="connsiteY14" fmla="*/ 15240 h 80962"/>
                <a:gd name="connsiteX15" fmla="*/ 15240 w 784860"/>
                <a:gd name="connsiteY15" fmla="*/ 0 h 80962"/>
                <a:gd name="connsiteX16" fmla="*/ 240983 w 784860"/>
                <a:gd name="connsiteY16" fmla="*/ 0 h 80962"/>
                <a:gd name="connsiteX17" fmla="*/ 242888 w 784860"/>
                <a:gd name="connsiteY17" fmla="*/ 952 h 80962"/>
                <a:gd name="connsiteX18" fmla="*/ 53340 w 784860"/>
                <a:gd name="connsiteY18" fmla="*/ 53340 h 80962"/>
                <a:gd name="connsiteX19" fmla="*/ 133350 w 784860"/>
                <a:gd name="connsiteY19" fmla="*/ 53340 h 80962"/>
                <a:gd name="connsiteX20" fmla="*/ 133350 w 784860"/>
                <a:gd name="connsiteY20" fmla="*/ 27622 h 80962"/>
                <a:gd name="connsiteX21" fmla="*/ 53340 w 784860"/>
                <a:gd name="connsiteY21" fmla="*/ 27622 h 80962"/>
                <a:gd name="connsiteX22" fmla="*/ 53340 w 784860"/>
                <a:gd name="connsiteY22" fmla="*/ 53340 h 80962"/>
                <a:gd name="connsiteX23" fmla="*/ 187643 w 784860"/>
                <a:gd name="connsiteY23" fmla="*/ 54292 h 80962"/>
                <a:gd name="connsiteX24" fmla="*/ 187643 w 784860"/>
                <a:gd name="connsiteY24" fmla="*/ 27622 h 80962"/>
                <a:gd name="connsiteX25" fmla="*/ 161925 w 784860"/>
                <a:gd name="connsiteY25" fmla="*/ 27622 h 80962"/>
                <a:gd name="connsiteX26" fmla="*/ 161925 w 784860"/>
                <a:gd name="connsiteY26" fmla="*/ 54292 h 80962"/>
                <a:gd name="connsiteX27" fmla="*/ 187643 w 784860"/>
                <a:gd name="connsiteY27" fmla="*/ 5429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84860" h="80962">
                  <a:moveTo>
                    <a:pt x="242888" y="952"/>
                  </a:moveTo>
                  <a:cubicBezTo>
                    <a:pt x="242888" y="13335"/>
                    <a:pt x="242888" y="25717"/>
                    <a:pt x="242888" y="38100"/>
                  </a:cubicBezTo>
                  <a:cubicBezTo>
                    <a:pt x="242888" y="49530"/>
                    <a:pt x="247650" y="54292"/>
                    <a:pt x="259080" y="54292"/>
                  </a:cubicBezTo>
                  <a:cubicBezTo>
                    <a:pt x="347663" y="54292"/>
                    <a:pt x="436245" y="54292"/>
                    <a:pt x="524828" y="54292"/>
                  </a:cubicBezTo>
                  <a:cubicBezTo>
                    <a:pt x="536258" y="54292"/>
                    <a:pt x="541020" y="49530"/>
                    <a:pt x="541020" y="38100"/>
                  </a:cubicBezTo>
                  <a:cubicBezTo>
                    <a:pt x="541020" y="25717"/>
                    <a:pt x="541020" y="13335"/>
                    <a:pt x="541020" y="0"/>
                  </a:cubicBezTo>
                  <a:cubicBezTo>
                    <a:pt x="544830" y="0"/>
                    <a:pt x="547688" y="0"/>
                    <a:pt x="550545" y="0"/>
                  </a:cubicBezTo>
                  <a:cubicBezTo>
                    <a:pt x="621983" y="0"/>
                    <a:pt x="693420" y="0"/>
                    <a:pt x="765810" y="0"/>
                  </a:cubicBezTo>
                  <a:cubicBezTo>
                    <a:pt x="781050" y="0"/>
                    <a:pt x="784860" y="3810"/>
                    <a:pt x="784860" y="20002"/>
                  </a:cubicBezTo>
                  <a:cubicBezTo>
                    <a:pt x="784860" y="34290"/>
                    <a:pt x="784860" y="49530"/>
                    <a:pt x="784860" y="63817"/>
                  </a:cubicBezTo>
                  <a:cubicBezTo>
                    <a:pt x="784860" y="77152"/>
                    <a:pt x="780098" y="80963"/>
                    <a:pt x="766763" y="80963"/>
                  </a:cubicBezTo>
                  <a:cubicBezTo>
                    <a:pt x="662940" y="80963"/>
                    <a:pt x="559118" y="80963"/>
                    <a:pt x="454343" y="80963"/>
                  </a:cubicBezTo>
                  <a:cubicBezTo>
                    <a:pt x="309563" y="80963"/>
                    <a:pt x="164783" y="80963"/>
                    <a:pt x="20003" y="80963"/>
                  </a:cubicBezTo>
                  <a:cubicBezTo>
                    <a:pt x="2858" y="80963"/>
                    <a:pt x="0" y="77152"/>
                    <a:pt x="0" y="60960"/>
                  </a:cubicBezTo>
                  <a:cubicBezTo>
                    <a:pt x="0" y="45720"/>
                    <a:pt x="0" y="30480"/>
                    <a:pt x="0" y="15240"/>
                  </a:cubicBezTo>
                  <a:cubicBezTo>
                    <a:pt x="0" y="4763"/>
                    <a:pt x="4763" y="0"/>
                    <a:pt x="15240" y="0"/>
                  </a:cubicBezTo>
                  <a:cubicBezTo>
                    <a:pt x="90488" y="0"/>
                    <a:pt x="165735" y="0"/>
                    <a:pt x="240983" y="0"/>
                  </a:cubicBezTo>
                  <a:cubicBezTo>
                    <a:pt x="240030" y="0"/>
                    <a:pt x="240983" y="0"/>
                    <a:pt x="242888" y="952"/>
                  </a:cubicBezTo>
                  <a:close/>
                  <a:moveTo>
                    <a:pt x="53340" y="53340"/>
                  </a:moveTo>
                  <a:cubicBezTo>
                    <a:pt x="80963" y="53340"/>
                    <a:pt x="106680" y="53340"/>
                    <a:pt x="133350" y="53340"/>
                  </a:cubicBezTo>
                  <a:cubicBezTo>
                    <a:pt x="133350" y="43815"/>
                    <a:pt x="133350" y="35242"/>
                    <a:pt x="133350" y="27622"/>
                  </a:cubicBezTo>
                  <a:cubicBezTo>
                    <a:pt x="106680" y="27622"/>
                    <a:pt x="80010" y="27622"/>
                    <a:pt x="53340" y="27622"/>
                  </a:cubicBezTo>
                  <a:cubicBezTo>
                    <a:pt x="53340" y="36195"/>
                    <a:pt x="53340" y="44767"/>
                    <a:pt x="53340" y="53340"/>
                  </a:cubicBezTo>
                  <a:close/>
                  <a:moveTo>
                    <a:pt x="187643" y="54292"/>
                  </a:moveTo>
                  <a:cubicBezTo>
                    <a:pt x="187643" y="44767"/>
                    <a:pt x="187643" y="36195"/>
                    <a:pt x="187643" y="27622"/>
                  </a:cubicBezTo>
                  <a:cubicBezTo>
                    <a:pt x="178118" y="27622"/>
                    <a:pt x="170498" y="27622"/>
                    <a:pt x="161925" y="27622"/>
                  </a:cubicBezTo>
                  <a:cubicBezTo>
                    <a:pt x="161925" y="37147"/>
                    <a:pt x="161925" y="45720"/>
                    <a:pt x="161925" y="54292"/>
                  </a:cubicBezTo>
                  <a:cubicBezTo>
                    <a:pt x="170498" y="54292"/>
                    <a:pt x="179070" y="54292"/>
                    <a:pt x="187643" y="54292"/>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Roboto"/>
                <a:ea typeface="思源黑体 CN Regular"/>
              </a:endParaRPr>
            </a:p>
          </p:txBody>
        </p:sp>
        <p:sp>
          <p:nvSpPr>
            <p:cNvPr id="12" name="任意多边形: 形状 11">
              <a:extLst>
                <a:ext uri="{FF2B5EF4-FFF2-40B4-BE49-F238E27FC236}">
                  <a16:creationId xmlns:a16="http://schemas.microsoft.com/office/drawing/2014/main" id="{B21C0FF5-8558-B096-F26D-60FAD6C511E1}"/>
                </a:ext>
              </a:extLst>
            </p:cNvPr>
            <p:cNvSpPr/>
            <p:nvPr/>
          </p:nvSpPr>
          <p:spPr>
            <a:xfrm>
              <a:off x="5653938" y="6910136"/>
              <a:ext cx="322897" cy="322897"/>
            </a:xfrm>
            <a:custGeom>
              <a:avLst/>
              <a:gdLst>
                <a:gd name="connsiteX0" fmla="*/ 0 w 322897"/>
                <a:gd name="connsiteY0" fmla="*/ 189547 h 322897"/>
                <a:gd name="connsiteX1" fmla="*/ 0 w 322897"/>
                <a:gd name="connsiteY1" fmla="*/ 135255 h 322897"/>
                <a:gd name="connsiteX2" fmla="*/ 17145 w 322897"/>
                <a:gd name="connsiteY2" fmla="*/ 135255 h 322897"/>
                <a:gd name="connsiteX3" fmla="*/ 31432 w 322897"/>
                <a:gd name="connsiteY3" fmla="*/ 124778 h 322897"/>
                <a:gd name="connsiteX4" fmla="*/ 41910 w 322897"/>
                <a:gd name="connsiteY4" fmla="*/ 98108 h 322897"/>
                <a:gd name="connsiteX5" fmla="*/ 39052 w 322897"/>
                <a:gd name="connsiteY5" fmla="*/ 78105 h 322897"/>
                <a:gd name="connsiteX6" fmla="*/ 27622 w 322897"/>
                <a:gd name="connsiteY6" fmla="*/ 67628 h 322897"/>
                <a:gd name="connsiteX7" fmla="*/ 66675 w 322897"/>
                <a:gd name="connsiteY7" fmla="*/ 28575 h 322897"/>
                <a:gd name="connsiteX8" fmla="*/ 78105 w 322897"/>
                <a:gd name="connsiteY8" fmla="*/ 40957 h 322897"/>
                <a:gd name="connsiteX9" fmla="*/ 96202 w 322897"/>
                <a:gd name="connsiteY9" fmla="*/ 43815 h 322897"/>
                <a:gd name="connsiteX10" fmla="*/ 122872 w 322897"/>
                <a:gd name="connsiteY10" fmla="*/ 32385 h 322897"/>
                <a:gd name="connsiteX11" fmla="*/ 134302 w 322897"/>
                <a:gd name="connsiteY11" fmla="*/ 16192 h 322897"/>
                <a:gd name="connsiteX12" fmla="*/ 134302 w 322897"/>
                <a:gd name="connsiteY12" fmla="*/ 0 h 322897"/>
                <a:gd name="connsiteX13" fmla="*/ 188595 w 322897"/>
                <a:gd name="connsiteY13" fmla="*/ 0 h 322897"/>
                <a:gd name="connsiteX14" fmla="*/ 188595 w 322897"/>
                <a:gd name="connsiteY14" fmla="*/ 15240 h 322897"/>
                <a:gd name="connsiteX15" fmla="*/ 200977 w 322897"/>
                <a:gd name="connsiteY15" fmla="*/ 32385 h 322897"/>
                <a:gd name="connsiteX16" fmla="*/ 224790 w 322897"/>
                <a:gd name="connsiteY16" fmla="*/ 41910 h 322897"/>
                <a:gd name="connsiteX17" fmla="*/ 245745 w 322897"/>
                <a:gd name="connsiteY17" fmla="*/ 38100 h 322897"/>
                <a:gd name="connsiteX18" fmla="*/ 255270 w 322897"/>
                <a:gd name="connsiteY18" fmla="*/ 27623 h 322897"/>
                <a:gd name="connsiteX19" fmla="*/ 294322 w 322897"/>
                <a:gd name="connsiteY19" fmla="*/ 66675 h 322897"/>
                <a:gd name="connsiteX20" fmla="*/ 283845 w 322897"/>
                <a:gd name="connsiteY20" fmla="*/ 76200 h 322897"/>
                <a:gd name="connsiteX21" fmla="*/ 280035 w 322897"/>
                <a:gd name="connsiteY21" fmla="*/ 96203 h 322897"/>
                <a:gd name="connsiteX22" fmla="*/ 290513 w 322897"/>
                <a:gd name="connsiteY22" fmla="*/ 120968 h 322897"/>
                <a:gd name="connsiteX23" fmla="*/ 307658 w 322897"/>
                <a:gd name="connsiteY23" fmla="*/ 133350 h 322897"/>
                <a:gd name="connsiteX24" fmla="*/ 322897 w 322897"/>
                <a:gd name="connsiteY24" fmla="*/ 133350 h 322897"/>
                <a:gd name="connsiteX25" fmla="*/ 322897 w 322897"/>
                <a:gd name="connsiteY25" fmla="*/ 187643 h 322897"/>
                <a:gd name="connsiteX26" fmla="*/ 306705 w 322897"/>
                <a:gd name="connsiteY26" fmla="*/ 187643 h 322897"/>
                <a:gd name="connsiteX27" fmla="*/ 290513 w 322897"/>
                <a:gd name="connsiteY27" fmla="*/ 199072 h 322897"/>
                <a:gd name="connsiteX28" fmla="*/ 280035 w 322897"/>
                <a:gd name="connsiteY28" fmla="*/ 223838 h 322897"/>
                <a:gd name="connsiteX29" fmla="*/ 282893 w 322897"/>
                <a:gd name="connsiteY29" fmla="*/ 244793 h 322897"/>
                <a:gd name="connsiteX30" fmla="*/ 294322 w 322897"/>
                <a:gd name="connsiteY30" fmla="*/ 254318 h 322897"/>
                <a:gd name="connsiteX31" fmla="*/ 254318 w 322897"/>
                <a:gd name="connsiteY31" fmla="*/ 294323 h 322897"/>
                <a:gd name="connsiteX32" fmla="*/ 242888 w 322897"/>
                <a:gd name="connsiteY32" fmla="*/ 281940 h 322897"/>
                <a:gd name="connsiteX33" fmla="*/ 224790 w 322897"/>
                <a:gd name="connsiteY33" fmla="*/ 280035 h 322897"/>
                <a:gd name="connsiteX34" fmla="*/ 198120 w 322897"/>
                <a:gd name="connsiteY34" fmla="*/ 291465 h 322897"/>
                <a:gd name="connsiteX35" fmla="*/ 186690 w 322897"/>
                <a:gd name="connsiteY35" fmla="*/ 306705 h 322897"/>
                <a:gd name="connsiteX36" fmla="*/ 186690 w 322897"/>
                <a:gd name="connsiteY36" fmla="*/ 322898 h 322897"/>
                <a:gd name="connsiteX37" fmla="*/ 132397 w 322897"/>
                <a:gd name="connsiteY37" fmla="*/ 322898 h 322897"/>
                <a:gd name="connsiteX38" fmla="*/ 132397 w 322897"/>
                <a:gd name="connsiteY38" fmla="*/ 305753 h 322897"/>
                <a:gd name="connsiteX39" fmla="*/ 121920 w 322897"/>
                <a:gd name="connsiteY39" fmla="*/ 290513 h 322897"/>
                <a:gd name="connsiteX40" fmla="*/ 94297 w 322897"/>
                <a:gd name="connsiteY40" fmla="*/ 279083 h 322897"/>
                <a:gd name="connsiteX41" fmla="*/ 76200 w 322897"/>
                <a:gd name="connsiteY41" fmla="*/ 281940 h 322897"/>
                <a:gd name="connsiteX42" fmla="*/ 65722 w 322897"/>
                <a:gd name="connsiteY42" fmla="*/ 294323 h 322897"/>
                <a:gd name="connsiteX43" fmla="*/ 25717 w 322897"/>
                <a:gd name="connsiteY43" fmla="*/ 254318 h 322897"/>
                <a:gd name="connsiteX44" fmla="*/ 37147 w 322897"/>
                <a:gd name="connsiteY44" fmla="*/ 243840 h 322897"/>
                <a:gd name="connsiteX45" fmla="*/ 40957 w 322897"/>
                <a:gd name="connsiteY45" fmla="*/ 223838 h 322897"/>
                <a:gd name="connsiteX46" fmla="*/ 30480 w 322897"/>
                <a:gd name="connsiteY46" fmla="*/ 199072 h 322897"/>
                <a:gd name="connsiteX47" fmla="*/ 13335 w 322897"/>
                <a:gd name="connsiteY47" fmla="*/ 186690 h 322897"/>
                <a:gd name="connsiteX48" fmla="*/ 0 w 322897"/>
                <a:gd name="connsiteY48" fmla="*/ 189547 h 322897"/>
                <a:gd name="connsiteX49" fmla="*/ 53340 w 322897"/>
                <a:gd name="connsiteY49" fmla="*/ 161925 h 322897"/>
                <a:gd name="connsiteX50" fmla="*/ 160972 w 322897"/>
                <a:gd name="connsiteY50" fmla="*/ 270510 h 322897"/>
                <a:gd name="connsiteX51" fmla="*/ 270510 w 322897"/>
                <a:gd name="connsiteY51" fmla="*/ 162878 h 322897"/>
                <a:gd name="connsiteX52" fmla="*/ 161925 w 322897"/>
                <a:gd name="connsiteY52" fmla="*/ 54293 h 322897"/>
                <a:gd name="connsiteX53" fmla="*/ 53340 w 322897"/>
                <a:gd name="connsiteY53" fmla="*/ 161925 h 32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2897" h="322897">
                  <a:moveTo>
                    <a:pt x="0" y="189547"/>
                  </a:moveTo>
                  <a:cubicBezTo>
                    <a:pt x="0" y="171450"/>
                    <a:pt x="0" y="154305"/>
                    <a:pt x="0" y="135255"/>
                  </a:cubicBezTo>
                  <a:cubicBezTo>
                    <a:pt x="5715" y="135255"/>
                    <a:pt x="11430" y="135255"/>
                    <a:pt x="17145" y="135255"/>
                  </a:cubicBezTo>
                  <a:cubicBezTo>
                    <a:pt x="24765" y="135255"/>
                    <a:pt x="29527" y="131445"/>
                    <a:pt x="31432" y="124778"/>
                  </a:cubicBezTo>
                  <a:cubicBezTo>
                    <a:pt x="34290" y="116205"/>
                    <a:pt x="38100" y="106680"/>
                    <a:pt x="41910" y="98108"/>
                  </a:cubicBezTo>
                  <a:cubicBezTo>
                    <a:pt x="45720" y="90487"/>
                    <a:pt x="44768" y="83820"/>
                    <a:pt x="39052" y="78105"/>
                  </a:cubicBezTo>
                  <a:cubicBezTo>
                    <a:pt x="35243" y="74295"/>
                    <a:pt x="31432" y="70485"/>
                    <a:pt x="27622" y="67628"/>
                  </a:cubicBezTo>
                  <a:cubicBezTo>
                    <a:pt x="40957" y="54293"/>
                    <a:pt x="53340" y="41910"/>
                    <a:pt x="66675" y="28575"/>
                  </a:cubicBezTo>
                  <a:cubicBezTo>
                    <a:pt x="69532" y="32385"/>
                    <a:pt x="73343" y="37148"/>
                    <a:pt x="78105" y="40957"/>
                  </a:cubicBezTo>
                  <a:cubicBezTo>
                    <a:pt x="82868" y="46673"/>
                    <a:pt x="89535" y="46673"/>
                    <a:pt x="96202" y="43815"/>
                  </a:cubicBezTo>
                  <a:cubicBezTo>
                    <a:pt x="104775" y="40005"/>
                    <a:pt x="113347" y="36195"/>
                    <a:pt x="122872" y="32385"/>
                  </a:cubicBezTo>
                  <a:cubicBezTo>
                    <a:pt x="130493" y="29528"/>
                    <a:pt x="135255" y="24765"/>
                    <a:pt x="134302" y="16192"/>
                  </a:cubicBezTo>
                  <a:cubicBezTo>
                    <a:pt x="134302" y="10477"/>
                    <a:pt x="134302" y="5715"/>
                    <a:pt x="134302" y="0"/>
                  </a:cubicBezTo>
                  <a:cubicBezTo>
                    <a:pt x="152400" y="0"/>
                    <a:pt x="169545" y="0"/>
                    <a:pt x="188595" y="0"/>
                  </a:cubicBezTo>
                  <a:cubicBezTo>
                    <a:pt x="188595" y="4763"/>
                    <a:pt x="188595" y="10477"/>
                    <a:pt x="188595" y="15240"/>
                  </a:cubicBezTo>
                  <a:cubicBezTo>
                    <a:pt x="187643" y="24765"/>
                    <a:pt x="192405" y="29528"/>
                    <a:pt x="200977" y="32385"/>
                  </a:cubicBezTo>
                  <a:cubicBezTo>
                    <a:pt x="209550" y="35243"/>
                    <a:pt x="217170" y="38100"/>
                    <a:pt x="224790" y="41910"/>
                  </a:cubicBezTo>
                  <a:cubicBezTo>
                    <a:pt x="232410" y="45720"/>
                    <a:pt x="239077" y="44768"/>
                    <a:pt x="245745" y="38100"/>
                  </a:cubicBezTo>
                  <a:cubicBezTo>
                    <a:pt x="249555" y="34290"/>
                    <a:pt x="252413" y="30480"/>
                    <a:pt x="255270" y="27623"/>
                  </a:cubicBezTo>
                  <a:cubicBezTo>
                    <a:pt x="268605" y="40957"/>
                    <a:pt x="280988" y="53340"/>
                    <a:pt x="294322" y="66675"/>
                  </a:cubicBezTo>
                  <a:cubicBezTo>
                    <a:pt x="291465" y="69533"/>
                    <a:pt x="287655" y="73343"/>
                    <a:pt x="283845" y="76200"/>
                  </a:cubicBezTo>
                  <a:cubicBezTo>
                    <a:pt x="277178" y="81915"/>
                    <a:pt x="276225" y="88583"/>
                    <a:pt x="280035" y="96203"/>
                  </a:cubicBezTo>
                  <a:cubicBezTo>
                    <a:pt x="283845" y="103823"/>
                    <a:pt x="287655" y="112395"/>
                    <a:pt x="290513" y="120968"/>
                  </a:cubicBezTo>
                  <a:cubicBezTo>
                    <a:pt x="293370" y="129540"/>
                    <a:pt x="298133" y="133350"/>
                    <a:pt x="307658" y="133350"/>
                  </a:cubicBezTo>
                  <a:cubicBezTo>
                    <a:pt x="312420" y="133350"/>
                    <a:pt x="318135" y="133350"/>
                    <a:pt x="322897" y="133350"/>
                  </a:cubicBezTo>
                  <a:cubicBezTo>
                    <a:pt x="322897" y="151447"/>
                    <a:pt x="322897" y="168593"/>
                    <a:pt x="322897" y="187643"/>
                  </a:cubicBezTo>
                  <a:cubicBezTo>
                    <a:pt x="317183" y="187643"/>
                    <a:pt x="312420" y="187643"/>
                    <a:pt x="306705" y="187643"/>
                  </a:cubicBezTo>
                  <a:cubicBezTo>
                    <a:pt x="298133" y="187643"/>
                    <a:pt x="293370" y="191453"/>
                    <a:pt x="290513" y="199072"/>
                  </a:cubicBezTo>
                  <a:cubicBezTo>
                    <a:pt x="287655" y="207645"/>
                    <a:pt x="283845" y="216218"/>
                    <a:pt x="280035" y="223838"/>
                  </a:cubicBezTo>
                  <a:cubicBezTo>
                    <a:pt x="276225" y="231458"/>
                    <a:pt x="276225" y="238125"/>
                    <a:pt x="282893" y="244793"/>
                  </a:cubicBezTo>
                  <a:cubicBezTo>
                    <a:pt x="286703" y="248603"/>
                    <a:pt x="291465" y="251460"/>
                    <a:pt x="294322" y="254318"/>
                  </a:cubicBezTo>
                  <a:cubicBezTo>
                    <a:pt x="280035" y="268605"/>
                    <a:pt x="267653" y="280988"/>
                    <a:pt x="254318" y="294323"/>
                  </a:cubicBezTo>
                  <a:cubicBezTo>
                    <a:pt x="250508" y="290513"/>
                    <a:pt x="246697" y="285750"/>
                    <a:pt x="242888" y="281940"/>
                  </a:cubicBezTo>
                  <a:cubicBezTo>
                    <a:pt x="237172" y="276225"/>
                    <a:pt x="231458" y="276225"/>
                    <a:pt x="224790" y="280035"/>
                  </a:cubicBezTo>
                  <a:cubicBezTo>
                    <a:pt x="216218" y="283845"/>
                    <a:pt x="207645" y="287655"/>
                    <a:pt x="198120" y="291465"/>
                  </a:cubicBezTo>
                  <a:cubicBezTo>
                    <a:pt x="190500" y="294323"/>
                    <a:pt x="186690" y="299085"/>
                    <a:pt x="186690" y="306705"/>
                  </a:cubicBezTo>
                  <a:cubicBezTo>
                    <a:pt x="186690" y="312420"/>
                    <a:pt x="186690" y="317183"/>
                    <a:pt x="186690" y="322898"/>
                  </a:cubicBezTo>
                  <a:cubicBezTo>
                    <a:pt x="168593" y="322898"/>
                    <a:pt x="151447" y="322898"/>
                    <a:pt x="132397" y="322898"/>
                  </a:cubicBezTo>
                  <a:cubicBezTo>
                    <a:pt x="132397" y="317183"/>
                    <a:pt x="132397" y="311468"/>
                    <a:pt x="132397" y="305753"/>
                  </a:cubicBezTo>
                  <a:cubicBezTo>
                    <a:pt x="132397" y="298133"/>
                    <a:pt x="129540" y="293370"/>
                    <a:pt x="121920" y="290513"/>
                  </a:cubicBezTo>
                  <a:cubicBezTo>
                    <a:pt x="112395" y="286703"/>
                    <a:pt x="103822" y="282893"/>
                    <a:pt x="94297" y="279083"/>
                  </a:cubicBezTo>
                  <a:cubicBezTo>
                    <a:pt x="87630" y="276225"/>
                    <a:pt x="80963" y="276225"/>
                    <a:pt x="76200" y="281940"/>
                  </a:cubicBezTo>
                  <a:cubicBezTo>
                    <a:pt x="72390" y="285750"/>
                    <a:pt x="68580" y="290513"/>
                    <a:pt x="65722" y="294323"/>
                  </a:cubicBezTo>
                  <a:cubicBezTo>
                    <a:pt x="52388" y="280988"/>
                    <a:pt x="40005" y="268605"/>
                    <a:pt x="25717" y="254318"/>
                  </a:cubicBezTo>
                  <a:cubicBezTo>
                    <a:pt x="29527" y="251460"/>
                    <a:pt x="33338" y="247650"/>
                    <a:pt x="37147" y="243840"/>
                  </a:cubicBezTo>
                  <a:cubicBezTo>
                    <a:pt x="43815" y="238125"/>
                    <a:pt x="43815" y="231458"/>
                    <a:pt x="40957" y="223838"/>
                  </a:cubicBezTo>
                  <a:cubicBezTo>
                    <a:pt x="37147" y="215265"/>
                    <a:pt x="33338" y="207645"/>
                    <a:pt x="30480" y="199072"/>
                  </a:cubicBezTo>
                  <a:cubicBezTo>
                    <a:pt x="27622" y="190500"/>
                    <a:pt x="21907" y="186690"/>
                    <a:pt x="13335" y="186690"/>
                  </a:cubicBezTo>
                  <a:cubicBezTo>
                    <a:pt x="10477" y="189547"/>
                    <a:pt x="5715" y="189547"/>
                    <a:pt x="0" y="189547"/>
                  </a:cubicBezTo>
                  <a:close/>
                  <a:moveTo>
                    <a:pt x="53340" y="161925"/>
                  </a:moveTo>
                  <a:cubicBezTo>
                    <a:pt x="53340" y="221933"/>
                    <a:pt x="100965" y="270510"/>
                    <a:pt x="160972" y="270510"/>
                  </a:cubicBezTo>
                  <a:cubicBezTo>
                    <a:pt x="220980" y="270510"/>
                    <a:pt x="269558" y="222885"/>
                    <a:pt x="270510" y="162878"/>
                  </a:cubicBezTo>
                  <a:cubicBezTo>
                    <a:pt x="270510" y="102870"/>
                    <a:pt x="221933" y="54293"/>
                    <a:pt x="161925" y="54293"/>
                  </a:cubicBezTo>
                  <a:cubicBezTo>
                    <a:pt x="102870" y="54293"/>
                    <a:pt x="53340" y="102870"/>
                    <a:pt x="53340" y="16192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Roboto"/>
                <a:ea typeface="思源黑体 CN Regular"/>
              </a:endParaRPr>
            </a:p>
          </p:txBody>
        </p:sp>
        <p:sp>
          <p:nvSpPr>
            <p:cNvPr id="13" name="任意多边形: 形状 12">
              <a:extLst>
                <a:ext uri="{FF2B5EF4-FFF2-40B4-BE49-F238E27FC236}">
                  <a16:creationId xmlns:a16="http://schemas.microsoft.com/office/drawing/2014/main" id="{7C0CC57E-DCD1-0AE7-3697-93E85ED3979E}"/>
                </a:ext>
              </a:extLst>
            </p:cNvPr>
            <p:cNvSpPr/>
            <p:nvPr/>
          </p:nvSpPr>
          <p:spPr>
            <a:xfrm>
              <a:off x="6019698" y="7263513"/>
              <a:ext cx="25717" cy="215264"/>
            </a:xfrm>
            <a:custGeom>
              <a:avLst/>
              <a:gdLst>
                <a:gd name="connsiteX0" fmla="*/ 25718 w 25717"/>
                <a:gd name="connsiteY0" fmla="*/ 215265 h 215264"/>
                <a:gd name="connsiteX1" fmla="*/ 0 w 25717"/>
                <a:gd name="connsiteY1" fmla="*/ 215265 h 215264"/>
                <a:gd name="connsiteX2" fmla="*/ 0 w 25717"/>
                <a:gd name="connsiteY2" fmla="*/ 0 h 215264"/>
                <a:gd name="connsiteX3" fmla="*/ 25718 w 25717"/>
                <a:gd name="connsiteY3" fmla="*/ 0 h 215264"/>
                <a:gd name="connsiteX4" fmla="*/ 25718 w 25717"/>
                <a:gd name="connsiteY4" fmla="*/ 215265 h 21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215264">
                  <a:moveTo>
                    <a:pt x="25718" y="215265"/>
                  </a:moveTo>
                  <a:cubicBezTo>
                    <a:pt x="17145" y="215265"/>
                    <a:pt x="8573" y="215265"/>
                    <a:pt x="0" y="215265"/>
                  </a:cubicBezTo>
                  <a:cubicBezTo>
                    <a:pt x="0" y="143827"/>
                    <a:pt x="0" y="72390"/>
                    <a:pt x="0" y="0"/>
                  </a:cubicBezTo>
                  <a:cubicBezTo>
                    <a:pt x="8573" y="0"/>
                    <a:pt x="17145" y="0"/>
                    <a:pt x="25718" y="0"/>
                  </a:cubicBezTo>
                  <a:cubicBezTo>
                    <a:pt x="25718" y="70485"/>
                    <a:pt x="25718" y="142875"/>
                    <a:pt x="25718" y="21526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Roboto"/>
                <a:ea typeface="思源黑体 CN Regular"/>
              </a:endParaRPr>
            </a:p>
          </p:txBody>
        </p:sp>
        <p:sp>
          <p:nvSpPr>
            <p:cNvPr id="14" name="任意多边形: 形状 13">
              <a:extLst>
                <a:ext uri="{FF2B5EF4-FFF2-40B4-BE49-F238E27FC236}">
                  <a16:creationId xmlns:a16="http://schemas.microsoft.com/office/drawing/2014/main" id="{D3BAC24B-4F23-B74B-0A8B-C96B74430F27}"/>
                </a:ext>
              </a:extLst>
            </p:cNvPr>
            <p:cNvSpPr/>
            <p:nvPr/>
          </p:nvSpPr>
          <p:spPr>
            <a:xfrm>
              <a:off x="5911113" y="7317806"/>
              <a:ext cx="25717" cy="160972"/>
            </a:xfrm>
            <a:custGeom>
              <a:avLst/>
              <a:gdLst>
                <a:gd name="connsiteX0" fmla="*/ 25718 w 25717"/>
                <a:gd name="connsiteY0" fmla="*/ 160972 h 160972"/>
                <a:gd name="connsiteX1" fmla="*/ 0 w 25717"/>
                <a:gd name="connsiteY1" fmla="*/ 160972 h 160972"/>
                <a:gd name="connsiteX2" fmla="*/ 0 w 25717"/>
                <a:gd name="connsiteY2" fmla="*/ 0 h 160972"/>
                <a:gd name="connsiteX3" fmla="*/ 25718 w 25717"/>
                <a:gd name="connsiteY3" fmla="*/ 0 h 160972"/>
                <a:gd name="connsiteX4" fmla="*/ 25718 w 25717"/>
                <a:gd name="connsiteY4" fmla="*/ 160972 h 160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160972">
                  <a:moveTo>
                    <a:pt x="25718" y="160972"/>
                  </a:moveTo>
                  <a:cubicBezTo>
                    <a:pt x="17145" y="160972"/>
                    <a:pt x="8572" y="160972"/>
                    <a:pt x="0" y="160972"/>
                  </a:cubicBezTo>
                  <a:cubicBezTo>
                    <a:pt x="0" y="106680"/>
                    <a:pt x="0" y="53340"/>
                    <a:pt x="0" y="0"/>
                  </a:cubicBezTo>
                  <a:cubicBezTo>
                    <a:pt x="8572" y="0"/>
                    <a:pt x="17145" y="0"/>
                    <a:pt x="25718" y="0"/>
                  </a:cubicBezTo>
                  <a:cubicBezTo>
                    <a:pt x="25718" y="52388"/>
                    <a:pt x="25718" y="106680"/>
                    <a:pt x="25718" y="160972"/>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Roboto"/>
                <a:ea typeface="思源黑体 CN Regular"/>
              </a:endParaRPr>
            </a:p>
          </p:txBody>
        </p:sp>
        <p:sp>
          <p:nvSpPr>
            <p:cNvPr id="15" name="任意多边形: 形状 14">
              <a:extLst>
                <a:ext uri="{FF2B5EF4-FFF2-40B4-BE49-F238E27FC236}">
                  <a16:creationId xmlns:a16="http://schemas.microsoft.com/office/drawing/2014/main" id="{8F34A55B-3D20-0E9F-FF67-A0BE091EB97F}"/>
                </a:ext>
              </a:extLst>
            </p:cNvPr>
            <p:cNvSpPr/>
            <p:nvPr/>
          </p:nvSpPr>
          <p:spPr>
            <a:xfrm>
              <a:off x="5802528" y="7343523"/>
              <a:ext cx="25717" cy="134302"/>
            </a:xfrm>
            <a:custGeom>
              <a:avLst/>
              <a:gdLst>
                <a:gd name="connsiteX0" fmla="*/ 0 w 25717"/>
                <a:gd name="connsiteY0" fmla="*/ 134302 h 134302"/>
                <a:gd name="connsiteX1" fmla="*/ 0 w 25717"/>
                <a:gd name="connsiteY1" fmla="*/ 0 h 134302"/>
                <a:gd name="connsiteX2" fmla="*/ 25718 w 25717"/>
                <a:gd name="connsiteY2" fmla="*/ 0 h 134302"/>
                <a:gd name="connsiteX3" fmla="*/ 25718 w 25717"/>
                <a:gd name="connsiteY3" fmla="*/ 134302 h 134302"/>
                <a:gd name="connsiteX4" fmla="*/ 0 w 25717"/>
                <a:gd name="connsiteY4" fmla="*/ 134302 h 13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134302">
                  <a:moveTo>
                    <a:pt x="0" y="134302"/>
                  </a:moveTo>
                  <a:cubicBezTo>
                    <a:pt x="0" y="89535"/>
                    <a:pt x="0" y="44767"/>
                    <a:pt x="0" y="0"/>
                  </a:cubicBezTo>
                  <a:cubicBezTo>
                    <a:pt x="8573" y="0"/>
                    <a:pt x="17145" y="0"/>
                    <a:pt x="25718" y="0"/>
                  </a:cubicBezTo>
                  <a:cubicBezTo>
                    <a:pt x="25718" y="44767"/>
                    <a:pt x="25718" y="89535"/>
                    <a:pt x="25718" y="134302"/>
                  </a:cubicBezTo>
                  <a:cubicBezTo>
                    <a:pt x="18098" y="134302"/>
                    <a:pt x="9525" y="134302"/>
                    <a:pt x="0" y="134302"/>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Roboto"/>
                <a:ea typeface="思源黑体 CN Regular"/>
              </a:endParaRPr>
            </a:p>
          </p:txBody>
        </p:sp>
        <p:sp>
          <p:nvSpPr>
            <p:cNvPr id="16" name="任意多边形: 形状 15">
              <a:extLst>
                <a:ext uri="{FF2B5EF4-FFF2-40B4-BE49-F238E27FC236}">
                  <a16:creationId xmlns:a16="http://schemas.microsoft.com/office/drawing/2014/main" id="{FAE77CA1-ABB8-420B-C82C-01CBB950A7D9}"/>
                </a:ext>
              </a:extLst>
            </p:cNvPr>
            <p:cNvSpPr/>
            <p:nvPr/>
          </p:nvSpPr>
          <p:spPr>
            <a:xfrm>
              <a:off x="5693943" y="7397815"/>
              <a:ext cx="26669" cy="80010"/>
            </a:xfrm>
            <a:custGeom>
              <a:avLst/>
              <a:gdLst>
                <a:gd name="connsiteX0" fmla="*/ 26670 w 26669"/>
                <a:gd name="connsiteY0" fmla="*/ 0 h 80010"/>
                <a:gd name="connsiteX1" fmla="*/ 26670 w 26669"/>
                <a:gd name="connsiteY1" fmla="*/ 3810 h 80010"/>
                <a:gd name="connsiteX2" fmla="*/ 26670 w 26669"/>
                <a:gd name="connsiteY2" fmla="*/ 80010 h 80010"/>
                <a:gd name="connsiteX3" fmla="*/ 0 w 26669"/>
                <a:gd name="connsiteY3" fmla="*/ 80010 h 80010"/>
                <a:gd name="connsiteX4" fmla="*/ 0 w 26669"/>
                <a:gd name="connsiteY4" fmla="*/ 0 h 80010"/>
                <a:gd name="connsiteX5" fmla="*/ 26670 w 26669"/>
                <a:gd name="connsiteY5" fmla="*/ 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9" h="80010">
                  <a:moveTo>
                    <a:pt x="26670" y="0"/>
                  </a:moveTo>
                  <a:cubicBezTo>
                    <a:pt x="26670" y="953"/>
                    <a:pt x="26670" y="2858"/>
                    <a:pt x="26670" y="3810"/>
                  </a:cubicBezTo>
                  <a:cubicBezTo>
                    <a:pt x="26670" y="29528"/>
                    <a:pt x="26670" y="54293"/>
                    <a:pt x="26670" y="80010"/>
                  </a:cubicBezTo>
                  <a:cubicBezTo>
                    <a:pt x="18097" y="80010"/>
                    <a:pt x="9525" y="80010"/>
                    <a:pt x="0" y="80010"/>
                  </a:cubicBezTo>
                  <a:cubicBezTo>
                    <a:pt x="0" y="53340"/>
                    <a:pt x="0" y="26670"/>
                    <a:pt x="0" y="0"/>
                  </a:cubicBezTo>
                  <a:cubicBezTo>
                    <a:pt x="9525" y="0"/>
                    <a:pt x="18097" y="0"/>
                    <a:pt x="26670"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Roboto"/>
                <a:ea typeface="思源黑体 CN Regular"/>
              </a:endParaRPr>
            </a:p>
          </p:txBody>
        </p:sp>
        <p:sp>
          <p:nvSpPr>
            <p:cNvPr id="17" name="任意多边形: 形状 16">
              <a:extLst>
                <a:ext uri="{FF2B5EF4-FFF2-40B4-BE49-F238E27FC236}">
                  <a16:creationId xmlns:a16="http://schemas.microsoft.com/office/drawing/2014/main" id="{73F855DF-9414-F7FB-423F-0B6BBB8FD9D6}"/>
                </a:ext>
              </a:extLst>
            </p:cNvPr>
            <p:cNvSpPr/>
            <p:nvPr/>
          </p:nvSpPr>
          <p:spPr>
            <a:xfrm>
              <a:off x="5586311" y="7425438"/>
              <a:ext cx="26669" cy="53339"/>
            </a:xfrm>
            <a:custGeom>
              <a:avLst/>
              <a:gdLst>
                <a:gd name="connsiteX0" fmla="*/ 0 w 26669"/>
                <a:gd name="connsiteY0" fmla="*/ 53340 h 53339"/>
                <a:gd name="connsiteX1" fmla="*/ 0 w 26669"/>
                <a:gd name="connsiteY1" fmla="*/ 0 h 53339"/>
                <a:gd name="connsiteX2" fmla="*/ 26670 w 26669"/>
                <a:gd name="connsiteY2" fmla="*/ 0 h 53339"/>
                <a:gd name="connsiteX3" fmla="*/ 26670 w 26669"/>
                <a:gd name="connsiteY3" fmla="*/ 53340 h 53339"/>
                <a:gd name="connsiteX4" fmla="*/ 0 w 26669"/>
                <a:gd name="connsiteY4" fmla="*/ 53340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9" h="53339">
                  <a:moveTo>
                    <a:pt x="0" y="53340"/>
                  </a:moveTo>
                  <a:cubicBezTo>
                    <a:pt x="0" y="35243"/>
                    <a:pt x="0" y="18098"/>
                    <a:pt x="0" y="0"/>
                  </a:cubicBezTo>
                  <a:cubicBezTo>
                    <a:pt x="8572" y="0"/>
                    <a:pt x="17145" y="0"/>
                    <a:pt x="26670" y="0"/>
                  </a:cubicBezTo>
                  <a:cubicBezTo>
                    <a:pt x="26670" y="18098"/>
                    <a:pt x="26670" y="35243"/>
                    <a:pt x="26670" y="53340"/>
                  </a:cubicBezTo>
                  <a:cubicBezTo>
                    <a:pt x="17145" y="53340"/>
                    <a:pt x="8572" y="53340"/>
                    <a:pt x="0" y="5334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Roboto"/>
                <a:ea typeface="思源黑体 CN Regular"/>
              </a:endParaRPr>
            </a:p>
          </p:txBody>
        </p:sp>
        <p:sp>
          <p:nvSpPr>
            <p:cNvPr id="18" name="任意多边形: 形状 17">
              <a:extLst>
                <a:ext uri="{FF2B5EF4-FFF2-40B4-BE49-F238E27FC236}">
                  <a16:creationId xmlns:a16="http://schemas.microsoft.com/office/drawing/2014/main" id="{59D4C292-30D0-0731-5DA5-62790EFA1CEB}"/>
                </a:ext>
              </a:extLst>
            </p:cNvPr>
            <p:cNvSpPr/>
            <p:nvPr/>
          </p:nvSpPr>
          <p:spPr>
            <a:xfrm>
              <a:off x="5734901" y="6992051"/>
              <a:ext cx="161925" cy="161925"/>
            </a:xfrm>
            <a:custGeom>
              <a:avLst/>
              <a:gdLst>
                <a:gd name="connsiteX0" fmla="*/ 161925 w 161925"/>
                <a:gd name="connsiteY0" fmla="*/ 80963 h 161925"/>
                <a:gd name="connsiteX1" fmla="*/ 80963 w 161925"/>
                <a:gd name="connsiteY1" fmla="*/ 161925 h 161925"/>
                <a:gd name="connsiteX2" fmla="*/ 0 w 161925"/>
                <a:gd name="connsiteY2" fmla="*/ 80963 h 161925"/>
                <a:gd name="connsiteX3" fmla="*/ 80963 w 161925"/>
                <a:gd name="connsiteY3" fmla="*/ 0 h 161925"/>
                <a:gd name="connsiteX4" fmla="*/ 161925 w 161925"/>
                <a:gd name="connsiteY4" fmla="*/ 80963 h 161925"/>
                <a:gd name="connsiteX5" fmla="*/ 124777 w 161925"/>
                <a:gd name="connsiteY5" fmla="*/ 31432 h 161925"/>
                <a:gd name="connsiteX6" fmla="*/ 64770 w 161925"/>
                <a:gd name="connsiteY6" fmla="*/ 102870 h 161925"/>
                <a:gd name="connsiteX7" fmla="*/ 37147 w 161925"/>
                <a:gd name="connsiteY7" fmla="*/ 71438 h 161925"/>
                <a:gd name="connsiteX8" fmla="*/ 17145 w 161925"/>
                <a:gd name="connsiteY8" fmla="*/ 90488 h 161925"/>
                <a:gd name="connsiteX9" fmla="*/ 55245 w 161925"/>
                <a:gd name="connsiteY9" fmla="*/ 128588 h 161925"/>
                <a:gd name="connsiteX10" fmla="*/ 79057 w 161925"/>
                <a:gd name="connsiteY10" fmla="*/ 126682 h 161925"/>
                <a:gd name="connsiteX11" fmla="*/ 114300 w 161925"/>
                <a:gd name="connsiteY11" fmla="*/ 84773 h 161925"/>
                <a:gd name="connsiteX12" fmla="*/ 144780 w 161925"/>
                <a:gd name="connsiteY12" fmla="*/ 48578 h 161925"/>
                <a:gd name="connsiteX13" fmla="*/ 124777 w 161925"/>
                <a:gd name="connsiteY13" fmla="*/ 3143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25" h="161925">
                  <a:moveTo>
                    <a:pt x="161925" y="80963"/>
                  </a:moveTo>
                  <a:cubicBezTo>
                    <a:pt x="161925" y="125730"/>
                    <a:pt x="125730" y="161925"/>
                    <a:pt x="80963" y="161925"/>
                  </a:cubicBezTo>
                  <a:cubicBezTo>
                    <a:pt x="36195" y="161925"/>
                    <a:pt x="0" y="125730"/>
                    <a:pt x="0" y="80963"/>
                  </a:cubicBezTo>
                  <a:cubicBezTo>
                    <a:pt x="0" y="36195"/>
                    <a:pt x="36195" y="0"/>
                    <a:pt x="80963" y="0"/>
                  </a:cubicBezTo>
                  <a:cubicBezTo>
                    <a:pt x="125730" y="0"/>
                    <a:pt x="161925" y="36195"/>
                    <a:pt x="161925" y="80963"/>
                  </a:cubicBezTo>
                  <a:close/>
                  <a:moveTo>
                    <a:pt x="124777" y="31432"/>
                  </a:moveTo>
                  <a:cubicBezTo>
                    <a:pt x="104775" y="55245"/>
                    <a:pt x="85725" y="78105"/>
                    <a:pt x="64770" y="102870"/>
                  </a:cubicBezTo>
                  <a:cubicBezTo>
                    <a:pt x="55245" y="92393"/>
                    <a:pt x="45720" y="81915"/>
                    <a:pt x="37147" y="71438"/>
                  </a:cubicBezTo>
                  <a:cubicBezTo>
                    <a:pt x="30480" y="78105"/>
                    <a:pt x="23813" y="83820"/>
                    <a:pt x="17145" y="90488"/>
                  </a:cubicBezTo>
                  <a:cubicBezTo>
                    <a:pt x="30480" y="103823"/>
                    <a:pt x="42863" y="116205"/>
                    <a:pt x="55245" y="128588"/>
                  </a:cubicBezTo>
                  <a:cubicBezTo>
                    <a:pt x="63818" y="137160"/>
                    <a:pt x="71438" y="137160"/>
                    <a:pt x="79057" y="126682"/>
                  </a:cubicBezTo>
                  <a:cubicBezTo>
                    <a:pt x="90488" y="112395"/>
                    <a:pt x="102870" y="98107"/>
                    <a:pt x="114300" y="84773"/>
                  </a:cubicBezTo>
                  <a:cubicBezTo>
                    <a:pt x="124777" y="72390"/>
                    <a:pt x="134302" y="60960"/>
                    <a:pt x="144780" y="48578"/>
                  </a:cubicBezTo>
                  <a:cubicBezTo>
                    <a:pt x="138113" y="42863"/>
                    <a:pt x="131445" y="37147"/>
                    <a:pt x="124777" y="31432"/>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Roboto"/>
                <a:ea typeface="思源黑体 CN Regular"/>
              </a:endParaRPr>
            </a:p>
          </p:txBody>
        </p:sp>
      </p:grpSp>
      <p:sp>
        <p:nvSpPr>
          <p:cNvPr id="19" name="文本框 18">
            <a:extLst>
              <a:ext uri="{FF2B5EF4-FFF2-40B4-BE49-F238E27FC236}">
                <a16:creationId xmlns:a16="http://schemas.microsoft.com/office/drawing/2014/main" id="{605E40B0-C5F7-DCB2-F0CA-AB47D542CC05}"/>
              </a:ext>
            </a:extLst>
          </p:cNvPr>
          <p:cNvSpPr txBox="1"/>
          <p:nvPr/>
        </p:nvSpPr>
        <p:spPr>
          <a:xfrm>
            <a:off x="5311051" y="3117123"/>
            <a:ext cx="2311400" cy="523220"/>
          </a:xfrm>
          <a:prstGeom prst="rect">
            <a:avLst/>
          </a:prstGeom>
          <a:noFill/>
        </p:spPr>
        <p:txBody>
          <a:bodyPr wrap="square" rtlCol="0">
            <a:spAutoFit/>
          </a:bodyPr>
          <a:lstStyle/>
          <a:p>
            <a:pPr fontAlgn="auto">
              <a:spcBef>
                <a:spcPts val="0"/>
              </a:spcBef>
              <a:spcAft>
                <a:spcPts val="0"/>
              </a:spcAft>
              <a:defRPr/>
            </a:pPr>
            <a:r>
              <a:rPr lang="zh-CN" altLang="en-US" sz="2800" dirty="0">
                <a:solidFill>
                  <a:prstClr val="white"/>
                </a:solidFill>
                <a:latin typeface="HarmonyOS Sans SC Black" panose="00000A00000000000000" pitchFamily="2" charset="-122"/>
                <a:ea typeface="HarmonyOS Sans SC Black" panose="00000A00000000000000" pitchFamily="2" charset="-122"/>
              </a:rPr>
              <a:t>流动分析</a:t>
            </a:r>
          </a:p>
        </p:txBody>
      </p:sp>
      <p:cxnSp>
        <p:nvCxnSpPr>
          <p:cNvPr id="20" name="直接连接符 19">
            <a:extLst>
              <a:ext uri="{FF2B5EF4-FFF2-40B4-BE49-F238E27FC236}">
                <a16:creationId xmlns:a16="http://schemas.microsoft.com/office/drawing/2014/main" id="{D145AE08-9D55-1F98-C849-A7DFFFF85B52}"/>
              </a:ext>
            </a:extLst>
          </p:cNvPr>
          <p:cNvCxnSpPr>
            <a:cxnSpLocks/>
          </p:cNvCxnSpPr>
          <p:nvPr/>
        </p:nvCxnSpPr>
        <p:spPr>
          <a:xfrm flipV="1">
            <a:off x="7323193" y="1973854"/>
            <a:ext cx="779285" cy="623722"/>
          </a:xfrm>
          <a:prstGeom prst="line">
            <a:avLst/>
          </a:prstGeom>
          <a:noFill/>
          <a:ln w="25400" cap="flat" cmpd="sng" algn="ctr">
            <a:gradFill flip="none" rotWithShape="1">
              <a:gsLst>
                <a:gs pos="48000">
                  <a:srgbClr val="864DC3">
                    <a:alpha val="60000"/>
                  </a:srgbClr>
                </a:gs>
                <a:gs pos="0">
                  <a:srgbClr val="864DC3">
                    <a:alpha val="0"/>
                  </a:srgbClr>
                </a:gs>
                <a:gs pos="100000">
                  <a:srgbClr val="6836A0"/>
                </a:gs>
              </a:gsLst>
              <a:lin ang="0" scaled="1"/>
              <a:tileRect/>
            </a:gradFill>
            <a:prstDash val="solid"/>
            <a:miter lim="800000"/>
          </a:ln>
          <a:effectLst/>
        </p:spPr>
      </p:cxnSp>
      <p:cxnSp>
        <p:nvCxnSpPr>
          <p:cNvPr id="21" name="直接连接符 20">
            <a:extLst>
              <a:ext uri="{FF2B5EF4-FFF2-40B4-BE49-F238E27FC236}">
                <a16:creationId xmlns:a16="http://schemas.microsoft.com/office/drawing/2014/main" id="{C546D0A6-D181-147B-CF0D-9C075C58E29C}"/>
              </a:ext>
            </a:extLst>
          </p:cNvPr>
          <p:cNvCxnSpPr>
            <a:cxnSpLocks/>
          </p:cNvCxnSpPr>
          <p:nvPr/>
        </p:nvCxnSpPr>
        <p:spPr>
          <a:xfrm>
            <a:off x="7371085" y="4114514"/>
            <a:ext cx="812507" cy="566808"/>
          </a:xfrm>
          <a:prstGeom prst="line">
            <a:avLst/>
          </a:prstGeom>
          <a:noFill/>
          <a:ln w="25400" cap="flat" cmpd="sng" algn="ctr">
            <a:gradFill flip="none" rotWithShape="1">
              <a:gsLst>
                <a:gs pos="48000">
                  <a:srgbClr val="864DC3">
                    <a:alpha val="60000"/>
                  </a:srgbClr>
                </a:gs>
                <a:gs pos="0">
                  <a:srgbClr val="864DC3">
                    <a:alpha val="0"/>
                  </a:srgbClr>
                </a:gs>
                <a:gs pos="100000">
                  <a:srgbClr val="6836A0"/>
                </a:gs>
              </a:gsLst>
              <a:lin ang="0" scaled="1"/>
              <a:tileRect/>
            </a:gradFill>
            <a:prstDash val="solid"/>
            <a:miter lim="800000"/>
          </a:ln>
          <a:effectLst/>
        </p:spPr>
      </p:cxnSp>
      <p:cxnSp>
        <p:nvCxnSpPr>
          <p:cNvPr id="22" name="直接连接符 21">
            <a:extLst>
              <a:ext uri="{FF2B5EF4-FFF2-40B4-BE49-F238E27FC236}">
                <a16:creationId xmlns:a16="http://schemas.microsoft.com/office/drawing/2014/main" id="{7CA2153A-A977-A80B-83C9-52DFCB2780F9}"/>
              </a:ext>
            </a:extLst>
          </p:cNvPr>
          <p:cNvCxnSpPr>
            <a:cxnSpLocks/>
          </p:cNvCxnSpPr>
          <p:nvPr/>
        </p:nvCxnSpPr>
        <p:spPr>
          <a:xfrm flipH="1" flipV="1">
            <a:off x="3814233" y="1957823"/>
            <a:ext cx="736502" cy="466400"/>
          </a:xfrm>
          <a:prstGeom prst="line">
            <a:avLst/>
          </a:prstGeom>
          <a:noFill/>
          <a:ln w="25400" cap="flat" cmpd="sng" algn="ctr">
            <a:gradFill flip="none" rotWithShape="1">
              <a:gsLst>
                <a:gs pos="48000">
                  <a:srgbClr val="864DC3">
                    <a:alpha val="60000"/>
                  </a:srgbClr>
                </a:gs>
                <a:gs pos="0">
                  <a:srgbClr val="864DC3">
                    <a:alpha val="0"/>
                  </a:srgbClr>
                </a:gs>
                <a:gs pos="100000">
                  <a:srgbClr val="6836A0"/>
                </a:gs>
              </a:gsLst>
              <a:lin ang="0" scaled="1"/>
              <a:tileRect/>
            </a:gradFill>
            <a:prstDash val="solid"/>
            <a:miter lim="800000"/>
          </a:ln>
          <a:effectLst/>
        </p:spPr>
      </p:cxnSp>
      <p:cxnSp>
        <p:nvCxnSpPr>
          <p:cNvPr id="23" name="直接连接符 22">
            <a:extLst>
              <a:ext uri="{FF2B5EF4-FFF2-40B4-BE49-F238E27FC236}">
                <a16:creationId xmlns:a16="http://schemas.microsoft.com/office/drawing/2014/main" id="{C33976AC-36E4-9E4F-072C-AE397E334317}"/>
              </a:ext>
            </a:extLst>
          </p:cNvPr>
          <p:cNvCxnSpPr>
            <a:cxnSpLocks/>
          </p:cNvCxnSpPr>
          <p:nvPr/>
        </p:nvCxnSpPr>
        <p:spPr>
          <a:xfrm flipH="1">
            <a:off x="3816733" y="4114514"/>
            <a:ext cx="891405" cy="566808"/>
          </a:xfrm>
          <a:prstGeom prst="line">
            <a:avLst/>
          </a:prstGeom>
          <a:noFill/>
          <a:ln w="25400" cap="flat" cmpd="sng" algn="ctr">
            <a:gradFill flip="none" rotWithShape="1">
              <a:gsLst>
                <a:gs pos="48000">
                  <a:srgbClr val="864DC3">
                    <a:alpha val="60000"/>
                  </a:srgbClr>
                </a:gs>
                <a:gs pos="0">
                  <a:srgbClr val="864DC3">
                    <a:alpha val="0"/>
                  </a:srgbClr>
                </a:gs>
                <a:gs pos="100000">
                  <a:srgbClr val="6836A0"/>
                </a:gs>
              </a:gsLst>
              <a:lin ang="0" scaled="1"/>
              <a:tileRect/>
            </a:gradFill>
            <a:prstDash val="solid"/>
            <a:miter lim="800000"/>
          </a:ln>
          <a:effectLst/>
        </p:spPr>
      </p:cxnSp>
      <p:sp>
        <p:nvSpPr>
          <p:cNvPr id="24" name="椭圆 23">
            <a:extLst>
              <a:ext uri="{FF2B5EF4-FFF2-40B4-BE49-F238E27FC236}">
                <a16:creationId xmlns:a16="http://schemas.microsoft.com/office/drawing/2014/main" id="{63B3B348-3C84-CE73-98FE-3C82AC0E7432}"/>
              </a:ext>
            </a:extLst>
          </p:cNvPr>
          <p:cNvSpPr/>
          <p:nvPr/>
        </p:nvSpPr>
        <p:spPr>
          <a:xfrm rot="18863475" flipH="1">
            <a:off x="3033385" y="1223861"/>
            <a:ext cx="733962" cy="733962"/>
          </a:xfrm>
          <a:prstGeom prst="ellipse">
            <a:avLst/>
          </a:prstGeom>
          <a:solidFill>
            <a:schemeClr val="accent1"/>
          </a:solidFill>
          <a:ln w="12700" cap="flat" cmpd="sng" algn="ctr">
            <a:noFill/>
            <a:prstDash val="solid"/>
            <a:miter lim="800000"/>
          </a:ln>
          <a:effectLst>
            <a:outerShdw blurRad="292100" dist="76200" dir="2700000" algn="tl" rotWithShape="0">
              <a:srgbClr val="6836A0">
                <a:alpha val="3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ontserrat"/>
              <a:ea typeface="阿里巴巴普惠体 R"/>
              <a:cs typeface="+mn-cs"/>
            </a:endParaRPr>
          </a:p>
        </p:txBody>
      </p:sp>
      <p:sp>
        <p:nvSpPr>
          <p:cNvPr id="25" name="椭圆 24">
            <a:extLst>
              <a:ext uri="{FF2B5EF4-FFF2-40B4-BE49-F238E27FC236}">
                <a16:creationId xmlns:a16="http://schemas.microsoft.com/office/drawing/2014/main" id="{41AD4C81-227D-8453-3853-ACB6F84AB356}"/>
              </a:ext>
            </a:extLst>
          </p:cNvPr>
          <p:cNvSpPr/>
          <p:nvPr/>
        </p:nvSpPr>
        <p:spPr>
          <a:xfrm rot="18907466" flipH="1">
            <a:off x="3058538" y="4612026"/>
            <a:ext cx="733962" cy="733962"/>
          </a:xfrm>
          <a:prstGeom prst="ellipse">
            <a:avLst/>
          </a:prstGeom>
          <a:solidFill>
            <a:schemeClr val="accent1"/>
          </a:solidFill>
          <a:ln w="12700" cap="flat" cmpd="sng" algn="ctr">
            <a:noFill/>
            <a:prstDash val="solid"/>
            <a:miter lim="800000"/>
          </a:ln>
          <a:effectLst>
            <a:outerShdw blurRad="292100" dist="76200" dir="2700000" algn="tl" rotWithShape="0">
              <a:srgbClr val="6836A0">
                <a:alpha val="3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ontserrat"/>
              <a:ea typeface="阿里巴巴普惠体 R"/>
              <a:cs typeface="+mn-cs"/>
            </a:endParaRPr>
          </a:p>
        </p:txBody>
      </p:sp>
      <p:sp>
        <p:nvSpPr>
          <p:cNvPr id="26" name="solar-energy_247386">
            <a:extLst>
              <a:ext uri="{FF2B5EF4-FFF2-40B4-BE49-F238E27FC236}">
                <a16:creationId xmlns:a16="http://schemas.microsoft.com/office/drawing/2014/main" id="{4A5370CB-0AA5-37C0-8CB3-0A3DCD087B0B}"/>
              </a:ext>
            </a:extLst>
          </p:cNvPr>
          <p:cNvSpPr/>
          <p:nvPr/>
        </p:nvSpPr>
        <p:spPr>
          <a:xfrm>
            <a:off x="8355173" y="4805815"/>
            <a:ext cx="341868" cy="341352"/>
          </a:xfrm>
          <a:custGeom>
            <a:avLst/>
            <a:gdLst>
              <a:gd name="connsiteX0" fmla="*/ 511316 w 609614"/>
              <a:gd name="connsiteY0" fmla="*/ 441810 h 608697"/>
              <a:gd name="connsiteX1" fmla="*/ 570309 w 609614"/>
              <a:gd name="connsiteY1" fmla="*/ 441810 h 608697"/>
              <a:gd name="connsiteX2" fmla="*/ 570309 w 609614"/>
              <a:gd name="connsiteY2" fmla="*/ 461427 h 608697"/>
              <a:gd name="connsiteX3" fmla="*/ 511316 w 609614"/>
              <a:gd name="connsiteY3" fmla="*/ 461427 h 608697"/>
              <a:gd name="connsiteX4" fmla="*/ 373589 w 609614"/>
              <a:gd name="connsiteY4" fmla="*/ 422193 h 608697"/>
              <a:gd name="connsiteX5" fmla="*/ 393315 w 609614"/>
              <a:gd name="connsiteY5" fmla="*/ 422193 h 608697"/>
              <a:gd name="connsiteX6" fmla="*/ 393315 w 609614"/>
              <a:gd name="connsiteY6" fmla="*/ 441803 h 608697"/>
              <a:gd name="connsiteX7" fmla="*/ 412949 w 609614"/>
              <a:gd name="connsiteY7" fmla="*/ 441803 h 608697"/>
              <a:gd name="connsiteX8" fmla="*/ 412949 w 609614"/>
              <a:gd name="connsiteY8" fmla="*/ 461413 h 608697"/>
              <a:gd name="connsiteX9" fmla="*/ 393315 w 609614"/>
              <a:gd name="connsiteY9" fmla="*/ 461413 h 608697"/>
              <a:gd name="connsiteX10" fmla="*/ 393315 w 609614"/>
              <a:gd name="connsiteY10" fmla="*/ 481115 h 608697"/>
              <a:gd name="connsiteX11" fmla="*/ 373589 w 609614"/>
              <a:gd name="connsiteY11" fmla="*/ 481115 h 608697"/>
              <a:gd name="connsiteX12" fmla="*/ 373589 w 609614"/>
              <a:gd name="connsiteY12" fmla="*/ 461413 h 608697"/>
              <a:gd name="connsiteX13" fmla="*/ 353956 w 609614"/>
              <a:gd name="connsiteY13" fmla="*/ 461413 h 608697"/>
              <a:gd name="connsiteX14" fmla="*/ 353956 w 609614"/>
              <a:gd name="connsiteY14" fmla="*/ 441803 h 608697"/>
              <a:gd name="connsiteX15" fmla="*/ 373589 w 609614"/>
              <a:gd name="connsiteY15" fmla="*/ 441803 h 608697"/>
              <a:gd name="connsiteX16" fmla="*/ 334352 w 609614"/>
              <a:gd name="connsiteY16" fmla="*/ 412364 h 608697"/>
              <a:gd name="connsiteX17" fmla="*/ 334352 w 609614"/>
              <a:gd name="connsiteY17" fmla="*/ 589092 h 608697"/>
              <a:gd name="connsiteX18" fmla="*/ 589979 w 609614"/>
              <a:gd name="connsiteY18" fmla="*/ 589092 h 608697"/>
              <a:gd name="connsiteX19" fmla="*/ 589979 w 609614"/>
              <a:gd name="connsiteY19" fmla="*/ 412364 h 608697"/>
              <a:gd name="connsiteX20" fmla="*/ 521117 w 609614"/>
              <a:gd name="connsiteY20" fmla="*/ 373060 h 608697"/>
              <a:gd name="connsiteX21" fmla="*/ 521117 w 609614"/>
              <a:gd name="connsiteY21" fmla="*/ 392758 h 608697"/>
              <a:gd name="connsiteX22" fmla="*/ 560480 w 609614"/>
              <a:gd name="connsiteY22" fmla="*/ 392758 h 608697"/>
              <a:gd name="connsiteX23" fmla="*/ 560480 w 609614"/>
              <a:gd name="connsiteY23" fmla="*/ 373060 h 608697"/>
              <a:gd name="connsiteX24" fmla="*/ 363851 w 609614"/>
              <a:gd name="connsiteY24" fmla="*/ 373060 h 608697"/>
              <a:gd name="connsiteX25" fmla="*/ 363851 w 609614"/>
              <a:gd name="connsiteY25" fmla="*/ 392758 h 608697"/>
              <a:gd name="connsiteX26" fmla="*/ 403121 w 609614"/>
              <a:gd name="connsiteY26" fmla="*/ 392758 h 608697"/>
              <a:gd name="connsiteX27" fmla="*/ 403121 w 609614"/>
              <a:gd name="connsiteY27" fmla="*/ 373060 h 608697"/>
              <a:gd name="connsiteX28" fmla="*/ 235991 w 609614"/>
              <a:gd name="connsiteY28" fmla="*/ 333849 h 608697"/>
              <a:gd name="connsiteX29" fmla="*/ 235991 w 609614"/>
              <a:gd name="connsiteY29" fmla="*/ 589092 h 608697"/>
              <a:gd name="connsiteX30" fmla="*/ 255626 w 609614"/>
              <a:gd name="connsiteY30" fmla="*/ 589092 h 608697"/>
              <a:gd name="connsiteX31" fmla="*/ 255626 w 609614"/>
              <a:gd name="connsiteY31" fmla="*/ 333849 h 608697"/>
              <a:gd name="connsiteX32" fmla="*/ 255588 w 609614"/>
              <a:gd name="connsiteY32" fmla="*/ 235618 h 608697"/>
              <a:gd name="connsiteX33" fmla="*/ 314651 w 609614"/>
              <a:gd name="connsiteY33" fmla="*/ 235618 h 608697"/>
              <a:gd name="connsiteX34" fmla="*/ 314651 w 609614"/>
              <a:gd name="connsiteY34" fmla="*/ 255235 h 608697"/>
              <a:gd name="connsiteX35" fmla="*/ 255588 w 609614"/>
              <a:gd name="connsiteY35" fmla="*/ 255235 h 608697"/>
              <a:gd name="connsiteX36" fmla="*/ 176978 w 609614"/>
              <a:gd name="connsiteY36" fmla="*/ 235618 h 608697"/>
              <a:gd name="connsiteX37" fmla="*/ 235971 w 609614"/>
              <a:gd name="connsiteY37" fmla="*/ 235618 h 608697"/>
              <a:gd name="connsiteX38" fmla="*/ 235971 w 609614"/>
              <a:gd name="connsiteY38" fmla="*/ 255235 h 608697"/>
              <a:gd name="connsiteX39" fmla="*/ 176978 w 609614"/>
              <a:gd name="connsiteY39" fmla="*/ 255235 h 608697"/>
              <a:gd name="connsiteX40" fmla="*/ 98368 w 609614"/>
              <a:gd name="connsiteY40" fmla="*/ 235618 h 608697"/>
              <a:gd name="connsiteX41" fmla="*/ 157361 w 609614"/>
              <a:gd name="connsiteY41" fmla="*/ 235618 h 608697"/>
              <a:gd name="connsiteX42" fmla="*/ 157361 w 609614"/>
              <a:gd name="connsiteY42" fmla="*/ 255235 h 608697"/>
              <a:gd name="connsiteX43" fmla="*/ 98368 w 609614"/>
              <a:gd name="connsiteY43" fmla="*/ 255235 h 608697"/>
              <a:gd name="connsiteX44" fmla="*/ 314651 w 609614"/>
              <a:gd name="connsiteY44" fmla="*/ 176696 h 608697"/>
              <a:gd name="connsiteX45" fmla="*/ 334339 w 609614"/>
              <a:gd name="connsiteY45" fmla="*/ 176696 h 608697"/>
              <a:gd name="connsiteX46" fmla="*/ 334339 w 609614"/>
              <a:gd name="connsiteY46" fmla="*/ 235618 h 608697"/>
              <a:gd name="connsiteX47" fmla="*/ 314651 w 609614"/>
              <a:gd name="connsiteY47" fmla="*/ 235618 h 608697"/>
              <a:gd name="connsiteX48" fmla="*/ 235971 w 609614"/>
              <a:gd name="connsiteY48" fmla="*/ 176696 h 608697"/>
              <a:gd name="connsiteX49" fmla="*/ 255588 w 609614"/>
              <a:gd name="connsiteY49" fmla="*/ 176696 h 608697"/>
              <a:gd name="connsiteX50" fmla="*/ 255588 w 609614"/>
              <a:gd name="connsiteY50" fmla="*/ 235618 h 608697"/>
              <a:gd name="connsiteX51" fmla="*/ 235971 w 609614"/>
              <a:gd name="connsiteY51" fmla="*/ 235618 h 608697"/>
              <a:gd name="connsiteX52" fmla="*/ 157361 w 609614"/>
              <a:gd name="connsiteY52" fmla="*/ 176696 h 608697"/>
              <a:gd name="connsiteX53" fmla="*/ 176978 w 609614"/>
              <a:gd name="connsiteY53" fmla="*/ 176696 h 608697"/>
              <a:gd name="connsiteX54" fmla="*/ 176978 w 609614"/>
              <a:gd name="connsiteY54" fmla="*/ 235618 h 608697"/>
              <a:gd name="connsiteX55" fmla="*/ 157361 w 609614"/>
              <a:gd name="connsiteY55" fmla="*/ 235618 h 608697"/>
              <a:gd name="connsiteX56" fmla="*/ 78633 w 609614"/>
              <a:gd name="connsiteY56" fmla="*/ 176696 h 608697"/>
              <a:gd name="connsiteX57" fmla="*/ 98368 w 609614"/>
              <a:gd name="connsiteY57" fmla="*/ 176696 h 608697"/>
              <a:gd name="connsiteX58" fmla="*/ 98368 w 609614"/>
              <a:gd name="connsiteY58" fmla="*/ 235618 h 608697"/>
              <a:gd name="connsiteX59" fmla="*/ 78610 w 609614"/>
              <a:gd name="connsiteY59" fmla="*/ 235618 h 608697"/>
              <a:gd name="connsiteX60" fmla="*/ 78610 w 609614"/>
              <a:gd name="connsiteY60" fmla="*/ 176727 h 608697"/>
              <a:gd name="connsiteX61" fmla="*/ 78633 w 609614"/>
              <a:gd name="connsiteY61" fmla="*/ 176727 h 608697"/>
              <a:gd name="connsiteX62" fmla="*/ 255588 w 609614"/>
              <a:gd name="connsiteY62" fmla="*/ 157149 h 608697"/>
              <a:gd name="connsiteX63" fmla="*/ 314651 w 609614"/>
              <a:gd name="connsiteY63" fmla="*/ 157149 h 608697"/>
              <a:gd name="connsiteX64" fmla="*/ 314651 w 609614"/>
              <a:gd name="connsiteY64" fmla="*/ 176696 h 608697"/>
              <a:gd name="connsiteX65" fmla="*/ 255588 w 609614"/>
              <a:gd name="connsiteY65" fmla="*/ 176696 h 608697"/>
              <a:gd name="connsiteX66" fmla="*/ 176978 w 609614"/>
              <a:gd name="connsiteY66" fmla="*/ 157149 h 608697"/>
              <a:gd name="connsiteX67" fmla="*/ 235971 w 609614"/>
              <a:gd name="connsiteY67" fmla="*/ 157149 h 608697"/>
              <a:gd name="connsiteX68" fmla="*/ 235971 w 609614"/>
              <a:gd name="connsiteY68" fmla="*/ 176696 h 608697"/>
              <a:gd name="connsiteX69" fmla="*/ 176978 w 609614"/>
              <a:gd name="connsiteY69" fmla="*/ 176696 h 608697"/>
              <a:gd name="connsiteX70" fmla="*/ 98368 w 609614"/>
              <a:gd name="connsiteY70" fmla="*/ 157149 h 608697"/>
              <a:gd name="connsiteX71" fmla="*/ 157361 w 609614"/>
              <a:gd name="connsiteY71" fmla="*/ 157149 h 608697"/>
              <a:gd name="connsiteX72" fmla="*/ 157361 w 609614"/>
              <a:gd name="connsiteY72" fmla="*/ 176696 h 608697"/>
              <a:gd name="connsiteX73" fmla="*/ 98368 w 609614"/>
              <a:gd name="connsiteY73" fmla="*/ 176696 h 608697"/>
              <a:gd name="connsiteX74" fmla="*/ 314651 w 609614"/>
              <a:gd name="connsiteY74" fmla="*/ 98227 h 608697"/>
              <a:gd name="connsiteX75" fmla="*/ 334339 w 609614"/>
              <a:gd name="connsiteY75" fmla="*/ 98227 h 608697"/>
              <a:gd name="connsiteX76" fmla="*/ 334339 w 609614"/>
              <a:gd name="connsiteY76" fmla="*/ 157149 h 608697"/>
              <a:gd name="connsiteX77" fmla="*/ 314651 w 609614"/>
              <a:gd name="connsiteY77" fmla="*/ 157149 h 608697"/>
              <a:gd name="connsiteX78" fmla="*/ 235971 w 609614"/>
              <a:gd name="connsiteY78" fmla="*/ 98227 h 608697"/>
              <a:gd name="connsiteX79" fmla="*/ 255588 w 609614"/>
              <a:gd name="connsiteY79" fmla="*/ 98227 h 608697"/>
              <a:gd name="connsiteX80" fmla="*/ 255588 w 609614"/>
              <a:gd name="connsiteY80" fmla="*/ 157149 h 608697"/>
              <a:gd name="connsiteX81" fmla="*/ 235971 w 609614"/>
              <a:gd name="connsiteY81" fmla="*/ 157149 h 608697"/>
              <a:gd name="connsiteX82" fmla="*/ 157361 w 609614"/>
              <a:gd name="connsiteY82" fmla="*/ 98227 h 608697"/>
              <a:gd name="connsiteX83" fmla="*/ 176978 w 609614"/>
              <a:gd name="connsiteY83" fmla="*/ 98227 h 608697"/>
              <a:gd name="connsiteX84" fmla="*/ 176978 w 609614"/>
              <a:gd name="connsiteY84" fmla="*/ 157149 h 608697"/>
              <a:gd name="connsiteX85" fmla="*/ 157361 w 609614"/>
              <a:gd name="connsiteY85" fmla="*/ 157149 h 608697"/>
              <a:gd name="connsiteX86" fmla="*/ 78610 w 609614"/>
              <a:gd name="connsiteY86" fmla="*/ 98227 h 608697"/>
              <a:gd name="connsiteX87" fmla="*/ 98368 w 609614"/>
              <a:gd name="connsiteY87" fmla="*/ 98227 h 608697"/>
              <a:gd name="connsiteX88" fmla="*/ 98368 w 609614"/>
              <a:gd name="connsiteY88" fmla="*/ 157149 h 608697"/>
              <a:gd name="connsiteX89" fmla="*/ 78633 w 609614"/>
              <a:gd name="connsiteY89" fmla="*/ 157149 h 608697"/>
              <a:gd name="connsiteX90" fmla="*/ 78633 w 609614"/>
              <a:gd name="connsiteY90" fmla="*/ 157121 h 608697"/>
              <a:gd name="connsiteX91" fmla="*/ 78610 w 609614"/>
              <a:gd name="connsiteY91" fmla="*/ 157121 h 608697"/>
              <a:gd name="connsiteX92" fmla="*/ 334339 w 609614"/>
              <a:gd name="connsiteY92" fmla="*/ 78539 h 608697"/>
              <a:gd name="connsiteX93" fmla="*/ 393332 w 609614"/>
              <a:gd name="connsiteY93" fmla="*/ 78539 h 608697"/>
              <a:gd name="connsiteX94" fmla="*/ 393332 w 609614"/>
              <a:gd name="connsiteY94" fmla="*/ 98227 h 608697"/>
              <a:gd name="connsiteX95" fmla="*/ 412948 w 609614"/>
              <a:gd name="connsiteY95" fmla="*/ 98227 h 608697"/>
              <a:gd name="connsiteX96" fmla="*/ 412948 w 609614"/>
              <a:gd name="connsiteY96" fmla="*/ 157149 h 608697"/>
              <a:gd name="connsiteX97" fmla="*/ 393332 w 609614"/>
              <a:gd name="connsiteY97" fmla="*/ 157149 h 608697"/>
              <a:gd name="connsiteX98" fmla="*/ 393332 w 609614"/>
              <a:gd name="connsiteY98" fmla="*/ 176696 h 608697"/>
              <a:gd name="connsiteX99" fmla="*/ 412948 w 609614"/>
              <a:gd name="connsiteY99" fmla="*/ 176696 h 608697"/>
              <a:gd name="connsiteX100" fmla="*/ 412948 w 609614"/>
              <a:gd name="connsiteY100" fmla="*/ 235618 h 608697"/>
              <a:gd name="connsiteX101" fmla="*/ 393332 w 609614"/>
              <a:gd name="connsiteY101" fmla="*/ 235618 h 608697"/>
              <a:gd name="connsiteX102" fmla="*/ 393332 w 609614"/>
              <a:gd name="connsiteY102" fmla="*/ 255235 h 608697"/>
              <a:gd name="connsiteX103" fmla="*/ 334339 w 609614"/>
              <a:gd name="connsiteY103" fmla="*/ 255235 h 608697"/>
              <a:gd name="connsiteX104" fmla="*/ 334339 w 609614"/>
              <a:gd name="connsiteY104" fmla="*/ 235618 h 608697"/>
              <a:gd name="connsiteX105" fmla="*/ 393331 w 609614"/>
              <a:gd name="connsiteY105" fmla="*/ 235618 h 608697"/>
              <a:gd name="connsiteX106" fmla="*/ 393331 w 609614"/>
              <a:gd name="connsiteY106" fmla="*/ 176696 h 608697"/>
              <a:gd name="connsiteX107" fmla="*/ 334339 w 609614"/>
              <a:gd name="connsiteY107" fmla="*/ 176696 h 608697"/>
              <a:gd name="connsiteX108" fmla="*/ 334339 w 609614"/>
              <a:gd name="connsiteY108" fmla="*/ 157149 h 608697"/>
              <a:gd name="connsiteX109" fmla="*/ 393331 w 609614"/>
              <a:gd name="connsiteY109" fmla="*/ 157149 h 608697"/>
              <a:gd name="connsiteX110" fmla="*/ 393331 w 609614"/>
              <a:gd name="connsiteY110" fmla="*/ 98227 h 608697"/>
              <a:gd name="connsiteX111" fmla="*/ 334339 w 609614"/>
              <a:gd name="connsiteY111" fmla="*/ 98227 h 608697"/>
              <a:gd name="connsiteX112" fmla="*/ 255588 w 609614"/>
              <a:gd name="connsiteY112" fmla="*/ 78539 h 608697"/>
              <a:gd name="connsiteX113" fmla="*/ 314651 w 609614"/>
              <a:gd name="connsiteY113" fmla="*/ 78539 h 608697"/>
              <a:gd name="connsiteX114" fmla="*/ 314651 w 609614"/>
              <a:gd name="connsiteY114" fmla="*/ 98227 h 608697"/>
              <a:gd name="connsiteX115" fmla="*/ 255588 w 609614"/>
              <a:gd name="connsiteY115" fmla="*/ 98227 h 608697"/>
              <a:gd name="connsiteX116" fmla="*/ 176978 w 609614"/>
              <a:gd name="connsiteY116" fmla="*/ 78539 h 608697"/>
              <a:gd name="connsiteX117" fmla="*/ 235971 w 609614"/>
              <a:gd name="connsiteY117" fmla="*/ 78539 h 608697"/>
              <a:gd name="connsiteX118" fmla="*/ 235971 w 609614"/>
              <a:gd name="connsiteY118" fmla="*/ 98227 h 608697"/>
              <a:gd name="connsiteX119" fmla="*/ 176978 w 609614"/>
              <a:gd name="connsiteY119" fmla="*/ 98227 h 608697"/>
              <a:gd name="connsiteX120" fmla="*/ 98368 w 609614"/>
              <a:gd name="connsiteY120" fmla="*/ 78539 h 608697"/>
              <a:gd name="connsiteX121" fmla="*/ 157361 w 609614"/>
              <a:gd name="connsiteY121" fmla="*/ 78539 h 608697"/>
              <a:gd name="connsiteX122" fmla="*/ 157361 w 609614"/>
              <a:gd name="connsiteY122" fmla="*/ 98227 h 608697"/>
              <a:gd name="connsiteX123" fmla="*/ 98368 w 609614"/>
              <a:gd name="connsiteY123" fmla="*/ 98227 h 608697"/>
              <a:gd name="connsiteX124" fmla="*/ 19635 w 609614"/>
              <a:gd name="connsiteY124" fmla="*/ 19605 h 608697"/>
              <a:gd name="connsiteX125" fmla="*/ 19635 w 609614"/>
              <a:gd name="connsiteY125" fmla="*/ 78515 h 608697"/>
              <a:gd name="connsiteX126" fmla="*/ 78633 w 609614"/>
              <a:gd name="connsiteY126" fmla="*/ 78515 h 608697"/>
              <a:gd name="connsiteX127" fmla="*/ 78633 w 609614"/>
              <a:gd name="connsiteY127" fmla="*/ 98212 h 608697"/>
              <a:gd name="connsiteX128" fmla="*/ 19635 w 609614"/>
              <a:gd name="connsiteY128" fmla="*/ 98212 h 608697"/>
              <a:gd name="connsiteX129" fmla="*/ 19635 w 609614"/>
              <a:gd name="connsiteY129" fmla="*/ 157121 h 608697"/>
              <a:gd name="connsiteX130" fmla="*/ 78610 w 609614"/>
              <a:gd name="connsiteY130" fmla="*/ 157121 h 608697"/>
              <a:gd name="connsiteX131" fmla="*/ 78610 w 609614"/>
              <a:gd name="connsiteY131" fmla="*/ 157149 h 608697"/>
              <a:gd name="connsiteX132" fmla="*/ 78633 w 609614"/>
              <a:gd name="connsiteY132" fmla="*/ 157149 h 608697"/>
              <a:gd name="connsiteX133" fmla="*/ 78633 w 609614"/>
              <a:gd name="connsiteY133" fmla="*/ 176696 h 608697"/>
              <a:gd name="connsiteX134" fmla="*/ 78610 w 609614"/>
              <a:gd name="connsiteY134" fmla="*/ 176696 h 608697"/>
              <a:gd name="connsiteX135" fmla="*/ 78610 w 609614"/>
              <a:gd name="connsiteY135" fmla="*/ 176727 h 608697"/>
              <a:gd name="connsiteX136" fmla="*/ 19635 w 609614"/>
              <a:gd name="connsiteY136" fmla="*/ 176727 h 608697"/>
              <a:gd name="connsiteX137" fmla="*/ 19635 w 609614"/>
              <a:gd name="connsiteY137" fmla="*/ 235636 h 608697"/>
              <a:gd name="connsiteX138" fmla="*/ 78633 w 609614"/>
              <a:gd name="connsiteY138" fmla="*/ 235636 h 608697"/>
              <a:gd name="connsiteX139" fmla="*/ 78633 w 609614"/>
              <a:gd name="connsiteY139" fmla="*/ 255242 h 608697"/>
              <a:gd name="connsiteX140" fmla="*/ 19635 w 609614"/>
              <a:gd name="connsiteY140" fmla="*/ 255242 h 608697"/>
              <a:gd name="connsiteX141" fmla="*/ 19635 w 609614"/>
              <a:gd name="connsiteY141" fmla="*/ 314151 h 608697"/>
              <a:gd name="connsiteX142" fmla="*/ 78633 w 609614"/>
              <a:gd name="connsiteY142" fmla="*/ 314151 h 608697"/>
              <a:gd name="connsiteX143" fmla="*/ 78633 w 609614"/>
              <a:gd name="connsiteY143" fmla="*/ 255242 h 608697"/>
              <a:gd name="connsiteX144" fmla="*/ 98360 w 609614"/>
              <a:gd name="connsiteY144" fmla="*/ 255242 h 608697"/>
              <a:gd name="connsiteX145" fmla="*/ 98360 w 609614"/>
              <a:gd name="connsiteY145" fmla="*/ 314151 h 608697"/>
              <a:gd name="connsiteX146" fmla="*/ 157358 w 609614"/>
              <a:gd name="connsiteY146" fmla="*/ 314151 h 608697"/>
              <a:gd name="connsiteX147" fmla="*/ 157358 w 609614"/>
              <a:gd name="connsiteY147" fmla="*/ 255242 h 608697"/>
              <a:gd name="connsiteX148" fmla="*/ 176993 w 609614"/>
              <a:gd name="connsiteY148" fmla="*/ 255242 h 608697"/>
              <a:gd name="connsiteX149" fmla="*/ 176993 w 609614"/>
              <a:gd name="connsiteY149" fmla="*/ 314151 h 608697"/>
              <a:gd name="connsiteX150" fmla="*/ 235991 w 609614"/>
              <a:gd name="connsiteY150" fmla="*/ 314151 h 608697"/>
              <a:gd name="connsiteX151" fmla="*/ 235991 w 609614"/>
              <a:gd name="connsiteY151" fmla="*/ 255242 h 608697"/>
              <a:gd name="connsiteX152" fmla="*/ 255626 w 609614"/>
              <a:gd name="connsiteY152" fmla="*/ 255242 h 608697"/>
              <a:gd name="connsiteX153" fmla="*/ 255626 w 609614"/>
              <a:gd name="connsiteY153" fmla="*/ 314151 h 608697"/>
              <a:gd name="connsiteX154" fmla="*/ 314624 w 609614"/>
              <a:gd name="connsiteY154" fmla="*/ 314151 h 608697"/>
              <a:gd name="connsiteX155" fmla="*/ 314624 w 609614"/>
              <a:gd name="connsiteY155" fmla="*/ 255242 h 608697"/>
              <a:gd name="connsiteX156" fmla="*/ 334352 w 609614"/>
              <a:gd name="connsiteY156" fmla="*/ 255242 h 608697"/>
              <a:gd name="connsiteX157" fmla="*/ 334352 w 609614"/>
              <a:gd name="connsiteY157" fmla="*/ 314151 h 608697"/>
              <a:gd name="connsiteX158" fmla="*/ 393350 w 609614"/>
              <a:gd name="connsiteY158" fmla="*/ 314151 h 608697"/>
              <a:gd name="connsiteX159" fmla="*/ 393350 w 609614"/>
              <a:gd name="connsiteY159" fmla="*/ 255242 h 608697"/>
              <a:gd name="connsiteX160" fmla="*/ 412985 w 609614"/>
              <a:gd name="connsiteY160" fmla="*/ 255242 h 608697"/>
              <a:gd name="connsiteX161" fmla="*/ 412985 w 609614"/>
              <a:gd name="connsiteY161" fmla="*/ 314151 h 608697"/>
              <a:gd name="connsiteX162" fmla="*/ 471983 w 609614"/>
              <a:gd name="connsiteY162" fmla="*/ 314151 h 608697"/>
              <a:gd name="connsiteX163" fmla="*/ 471983 w 609614"/>
              <a:gd name="connsiteY163" fmla="*/ 255242 h 608697"/>
              <a:gd name="connsiteX164" fmla="*/ 412985 w 609614"/>
              <a:gd name="connsiteY164" fmla="*/ 255242 h 608697"/>
              <a:gd name="connsiteX165" fmla="*/ 412985 w 609614"/>
              <a:gd name="connsiteY165" fmla="*/ 235636 h 608697"/>
              <a:gd name="connsiteX166" fmla="*/ 471983 w 609614"/>
              <a:gd name="connsiteY166" fmla="*/ 235636 h 608697"/>
              <a:gd name="connsiteX167" fmla="*/ 471983 w 609614"/>
              <a:gd name="connsiteY167" fmla="*/ 176727 h 608697"/>
              <a:gd name="connsiteX168" fmla="*/ 412985 w 609614"/>
              <a:gd name="connsiteY168" fmla="*/ 176727 h 608697"/>
              <a:gd name="connsiteX169" fmla="*/ 412985 w 609614"/>
              <a:gd name="connsiteY169" fmla="*/ 157121 h 608697"/>
              <a:gd name="connsiteX170" fmla="*/ 471983 w 609614"/>
              <a:gd name="connsiteY170" fmla="*/ 157121 h 608697"/>
              <a:gd name="connsiteX171" fmla="*/ 471983 w 609614"/>
              <a:gd name="connsiteY171" fmla="*/ 98212 h 608697"/>
              <a:gd name="connsiteX172" fmla="*/ 412985 w 609614"/>
              <a:gd name="connsiteY172" fmla="*/ 98212 h 608697"/>
              <a:gd name="connsiteX173" fmla="*/ 412985 w 609614"/>
              <a:gd name="connsiteY173" fmla="*/ 78515 h 608697"/>
              <a:gd name="connsiteX174" fmla="*/ 471983 w 609614"/>
              <a:gd name="connsiteY174" fmla="*/ 78515 h 608697"/>
              <a:gd name="connsiteX175" fmla="*/ 471983 w 609614"/>
              <a:gd name="connsiteY175" fmla="*/ 19605 h 608697"/>
              <a:gd name="connsiteX176" fmla="*/ 412985 w 609614"/>
              <a:gd name="connsiteY176" fmla="*/ 19605 h 608697"/>
              <a:gd name="connsiteX177" fmla="*/ 412985 w 609614"/>
              <a:gd name="connsiteY177" fmla="*/ 78515 h 608697"/>
              <a:gd name="connsiteX178" fmla="*/ 393350 w 609614"/>
              <a:gd name="connsiteY178" fmla="*/ 78515 h 608697"/>
              <a:gd name="connsiteX179" fmla="*/ 393350 w 609614"/>
              <a:gd name="connsiteY179" fmla="*/ 19605 h 608697"/>
              <a:gd name="connsiteX180" fmla="*/ 334352 w 609614"/>
              <a:gd name="connsiteY180" fmla="*/ 19605 h 608697"/>
              <a:gd name="connsiteX181" fmla="*/ 334352 w 609614"/>
              <a:gd name="connsiteY181" fmla="*/ 78515 h 608697"/>
              <a:gd name="connsiteX182" fmla="*/ 314624 w 609614"/>
              <a:gd name="connsiteY182" fmla="*/ 78515 h 608697"/>
              <a:gd name="connsiteX183" fmla="*/ 314624 w 609614"/>
              <a:gd name="connsiteY183" fmla="*/ 19605 h 608697"/>
              <a:gd name="connsiteX184" fmla="*/ 255626 w 609614"/>
              <a:gd name="connsiteY184" fmla="*/ 19605 h 608697"/>
              <a:gd name="connsiteX185" fmla="*/ 255626 w 609614"/>
              <a:gd name="connsiteY185" fmla="*/ 78515 h 608697"/>
              <a:gd name="connsiteX186" fmla="*/ 235991 w 609614"/>
              <a:gd name="connsiteY186" fmla="*/ 78515 h 608697"/>
              <a:gd name="connsiteX187" fmla="*/ 235991 w 609614"/>
              <a:gd name="connsiteY187" fmla="*/ 19605 h 608697"/>
              <a:gd name="connsiteX188" fmla="*/ 176993 w 609614"/>
              <a:gd name="connsiteY188" fmla="*/ 19605 h 608697"/>
              <a:gd name="connsiteX189" fmla="*/ 176993 w 609614"/>
              <a:gd name="connsiteY189" fmla="*/ 78515 h 608697"/>
              <a:gd name="connsiteX190" fmla="*/ 157358 w 609614"/>
              <a:gd name="connsiteY190" fmla="*/ 78515 h 608697"/>
              <a:gd name="connsiteX191" fmla="*/ 157358 w 609614"/>
              <a:gd name="connsiteY191" fmla="*/ 19605 h 608697"/>
              <a:gd name="connsiteX192" fmla="*/ 98360 w 609614"/>
              <a:gd name="connsiteY192" fmla="*/ 19605 h 608697"/>
              <a:gd name="connsiteX193" fmla="*/ 98360 w 609614"/>
              <a:gd name="connsiteY193" fmla="*/ 78515 h 608697"/>
              <a:gd name="connsiteX194" fmla="*/ 78633 w 609614"/>
              <a:gd name="connsiteY194" fmla="*/ 78515 h 608697"/>
              <a:gd name="connsiteX195" fmla="*/ 78633 w 609614"/>
              <a:gd name="connsiteY195" fmla="*/ 19605 h 608697"/>
              <a:gd name="connsiteX196" fmla="*/ 0 w 609614"/>
              <a:gd name="connsiteY196" fmla="*/ 0 h 608697"/>
              <a:gd name="connsiteX197" fmla="*/ 491618 w 609614"/>
              <a:gd name="connsiteY197" fmla="*/ 0 h 608697"/>
              <a:gd name="connsiteX198" fmla="*/ 491618 w 609614"/>
              <a:gd name="connsiteY198" fmla="*/ 333849 h 608697"/>
              <a:gd name="connsiteX199" fmla="*/ 275354 w 609614"/>
              <a:gd name="connsiteY199" fmla="*/ 333849 h 608697"/>
              <a:gd name="connsiteX200" fmla="*/ 275354 w 609614"/>
              <a:gd name="connsiteY200" fmla="*/ 589092 h 608697"/>
              <a:gd name="connsiteX201" fmla="*/ 314624 w 609614"/>
              <a:gd name="connsiteY201" fmla="*/ 589092 h 608697"/>
              <a:gd name="connsiteX202" fmla="*/ 314624 w 609614"/>
              <a:gd name="connsiteY202" fmla="*/ 392758 h 608697"/>
              <a:gd name="connsiteX203" fmla="*/ 344123 w 609614"/>
              <a:gd name="connsiteY203" fmla="*/ 392758 h 608697"/>
              <a:gd name="connsiteX204" fmla="*/ 344123 w 609614"/>
              <a:gd name="connsiteY204" fmla="*/ 353455 h 608697"/>
              <a:gd name="connsiteX205" fmla="*/ 422849 w 609614"/>
              <a:gd name="connsiteY205" fmla="*/ 353455 h 608697"/>
              <a:gd name="connsiteX206" fmla="*/ 422849 w 609614"/>
              <a:gd name="connsiteY206" fmla="*/ 392758 h 608697"/>
              <a:gd name="connsiteX207" fmla="*/ 501482 w 609614"/>
              <a:gd name="connsiteY207" fmla="*/ 392758 h 608697"/>
              <a:gd name="connsiteX208" fmla="*/ 501482 w 609614"/>
              <a:gd name="connsiteY208" fmla="*/ 353455 h 608697"/>
              <a:gd name="connsiteX209" fmla="*/ 580115 w 609614"/>
              <a:gd name="connsiteY209" fmla="*/ 353455 h 608697"/>
              <a:gd name="connsiteX210" fmla="*/ 580115 w 609614"/>
              <a:gd name="connsiteY210" fmla="*/ 392758 h 608697"/>
              <a:gd name="connsiteX211" fmla="*/ 609614 w 609614"/>
              <a:gd name="connsiteY211" fmla="*/ 392758 h 608697"/>
              <a:gd name="connsiteX212" fmla="*/ 609614 w 609614"/>
              <a:gd name="connsiteY212" fmla="*/ 608697 h 608697"/>
              <a:gd name="connsiteX213" fmla="*/ 334352 w 609614"/>
              <a:gd name="connsiteY213" fmla="*/ 608697 h 608697"/>
              <a:gd name="connsiteX214" fmla="*/ 314624 w 609614"/>
              <a:gd name="connsiteY214" fmla="*/ 608697 h 608697"/>
              <a:gd name="connsiteX215" fmla="*/ 157358 w 609614"/>
              <a:gd name="connsiteY215" fmla="*/ 608697 h 608697"/>
              <a:gd name="connsiteX216" fmla="*/ 157358 w 609614"/>
              <a:gd name="connsiteY216" fmla="*/ 589092 h 608697"/>
              <a:gd name="connsiteX217" fmla="*/ 216356 w 609614"/>
              <a:gd name="connsiteY217" fmla="*/ 589092 h 608697"/>
              <a:gd name="connsiteX218" fmla="*/ 216356 w 609614"/>
              <a:gd name="connsiteY218" fmla="*/ 333849 h 608697"/>
              <a:gd name="connsiteX219" fmla="*/ 0 w 609614"/>
              <a:gd name="connsiteY219" fmla="*/ 333849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09614" h="608697">
                <a:moveTo>
                  <a:pt x="511316" y="441810"/>
                </a:moveTo>
                <a:lnTo>
                  <a:pt x="570309" y="441810"/>
                </a:lnTo>
                <a:lnTo>
                  <a:pt x="570309" y="461427"/>
                </a:lnTo>
                <a:lnTo>
                  <a:pt x="511316" y="461427"/>
                </a:lnTo>
                <a:close/>
                <a:moveTo>
                  <a:pt x="373589" y="422193"/>
                </a:moveTo>
                <a:lnTo>
                  <a:pt x="393315" y="422193"/>
                </a:lnTo>
                <a:lnTo>
                  <a:pt x="393315" y="441803"/>
                </a:lnTo>
                <a:lnTo>
                  <a:pt x="412949" y="441803"/>
                </a:lnTo>
                <a:lnTo>
                  <a:pt x="412949" y="461413"/>
                </a:lnTo>
                <a:lnTo>
                  <a:pt x="393315" y="461413"/>
                </a:lnTo>
                <a:lnTo>
                  <a:pt x="393315" y="481115"/>
                </a:lnTo>
                <a:lnTo>
                  <a:pt x="373589" y="481115"/>
                </a:lnTo>
                <a:lnTo>
                  <a:pt x="373589" y="461413"/>
                </a:lnTo>
                <a:lnTo>
                  <a:pt x="353956" y="461413"/>
                </a:lnTo>
                <a:lnTo>
                  <a:pt x="353956" y="441803"/>
                </a:lnTo>
                <a:lnTo>
                  <a:pt x="373589" y="441803"/>
                </a:lnTo>
                <a:close/>
                <a:moveTo>
                  <a:pt x="334352" y="412364"/>
                </a:moveTo>
                <a:lnTo>
                  <a:pt x="334352" y="589092"/>
                </a:lnTo>
                <a:lnTo>
                  <a:pt x="589979" y="589092"/>
                </a:lnTo>
                <a:lnTo>
                  <a:pt x="589979" y="412364"/>
                </a:lnTo>
                <a:close/>
                <a:moveTo>
                  <a:pt x="521117" y="373060"/>
                </a:moveTo>
                <a:lnTo>
                  <a:pt x="521117" y="392758"/>
                </a:lnTo>
                <a:lnTo>
                  <a:pt x="560480" y="392758"/>
                </a:lnTo>
                <a:lnTo>
                  <a:pt x="560480" y="373060"/>
                </a:lnTo>
                <a:close/>
                <a:moveTo>
                  <a:pt x="363851" y="373060"/>
                </a:moveTo>
                <a:lnTo>
                  <a:pt x="363851" y="392758"/>
                </a:lnTo>
                <a:lnTo>
                  <a:pt x="403121" y="392758"/>
                </a:lnTo>
                <a:lnTo>
                  <a:pt x="403121" y="373060"/>
                </a:lnTo>
                <a:close/>
                <a:moveTo>
                  <a:pt x="235991" y="333849"/>
                </a:moveTo>
                <a:lnTo>
                  <a:pt x="235991" y="589092"/>
                </a:lnTo>
                <a:lnTo>
                  <a:pt x="255626" y="589092"/>
                </a:lnTo>
                <a:lnTo>
                  <a:pt x="255626" y="333849"/>
                </a:lnTo>
                <a:close/>
                <a:moveTo>
                  <a:pt x="255588" y="235618"/>
                </a:moveTo>
                <a:lnTo>
                  <a:pt x="314651" y="235618"/>
                </a:lnTo>
                <a:lnTo>
                  <a:pt x="314651" y="255235"/>
                </a:lnTo>
                <a:lnTo>
                  <a:pt x="255588" y="255235"/>
                </a:lnTo>
                <a:close/>
                <a:moveTo>
                  <a:pt x="176978" y="235618"/>
                </a:moveTo>
                <a:lnTo>
                  <a:pt x="235971" y="235618"/>
                </a:lnTo>
                <a:lnTo>
                  <a:pt x="235971" y="255235"/>
                </a:lnTo>
                <a:lnTo>
                  <a:pt x="176978" y="255235"/>
                </a:lnTo>
                <a:close/>
                <a:moveTo>
                  <a:pt x="98368" y="235618"/>
                </a:moveTo>
                <a:lnTo>
                  <a:pt x="157361" y="235618"/>
                </a:lnTo>
                <a:lnTo>
                  <a:pt x="157361" y="255235"/>
                </a:lnTo>
                <a:lnTo>
                  <a:pt x="98368" y="255235"/>
                </a:lnTo>
                <a:close/>
                <a:moveTo>
                  <a:pt x="314651" y="176696"/>
                </a:moveTo>
                <a:lnTo>
                  <a:pt x="334339" y="176696"/>
                </a:lnTo>
                <a:lnTo>
                  <a:pt x="334339" y="235618"/>
                </a:lnTo>
                <a:lnTo>
                  <a:pt x="314651" y="235618"/>
                </a:lnTo>
                <a:close/>
                <a:moveTo>
                  <a:pt x="235971" y="176696"/>
                </a:moveTo>
                <a:lnTo>
                  <a:pt x="255588" y="176696"/>
                </a:lnTo>
                <a:lnTo>
                  <a:pt x="255588" y="235618"/>
                </a:lnTo>
                <a:lnTo>
                  <a:pt x="235971" y="235618"/>
                </a:lnTo>
                <a:close/>
                <a:moveTo>
                  <a:pt x="157361" y="176696"/>
                </a:moveTo>
                <a:lnTo>
                  <a:pt x="176978" y="176696"/>
                </a:lnTo>
                <a:lnTo>
                  <a:pt x="176978" y="235618"/>
                </a:lnTo>
                <a:lnTo>
                  <a:pt x="157361" y="235618"/>
                </a:lnTo>
                <a:close/>
                <a:moveTo>
                  <a:pt x="78633" y="176696"/>
                </a:moveTo>
                <a:lnTo>
                  <a:pt x="98368" y="176696"/>
                </a:lnTo>
                <a:lnTo>
                  <a:pt x="98368" y="235618"/>
                </a:lnTo>
                <a:lnTo>
                  <a:pt x="78610" y="235618"/>
                </a:lnTo>
                <a:lnTo>
                  <a:pt x="78610" y="176727"/>
                </a:lnTo>
                <a:lnTo>
                  <a:pt x="78633" y="176727"/>
                </a:lnTo>
                <a:close/>
                <a:moveTo>
                  <a:pt x="255588" y="157149"/>
                </a:moveTo>
                <a:lnTo>
                  <a:pt x="314651" y="157149"/>
                </a:lnTo>
                <a:lnTo>
                  <a:pt x="314651" y="176696"/>
                </a:lnTo>
                <a:lnTo>
                  <a:pt x="255588" y="176696"/>
                </a:lnTo>
                <a:close/>
                <a:moveTo>
                  <a:pt x="176978" y="157149"/>
                </a:moveTo>
                <a:lnTo>
                  <a:pt x="235971" y="157149"/>
                </a:lnTo>
                <a:lnTo>
                  <a:pt x="235971" y="176696"/>
                </a:lnTo>
                <a:lnTo>
                  <a:pt x="176978" y="176696"/>
                </a:lnTo>
                <a:close/>
                <a:moveTo>
                  <a:pt x="98368" y="157149"/>
                </a:moveTo>
                <a:lnTo>
                  <a:pt x="157361" y="157149"/>
                </a:lnTo>
                <a:lnTo>
                  <a:pt x="157361" y="176696"/>
                </a:lnTo>
                <a:lnTo>
                  <a:pt x="98368" y="176696"/>
                </a:lnTo>
                <a:close/>
                <a:moveTo>
                  <a:pt x="314651" y="98227"/>
                </a:moveTo>
                <a:lnTo>
                  <a:pt x="334339" y="98227"/>
                </a:lnTo>
                <a:lnTo>
                  <a:pt x="334339" y="157149"/>
                </a:lnTo>
                <a:lnTo>
                  <a:pt x="314651" y="157149"/>
                </a:lnTo>
                <a:close/>
                <a:moveTo>
                  <a:pt x="235971" y="98227"/>
                </a:moveTo>
                <a:lnTo>
                  <a:pt x="255588" y="98227"/>
                </a:lnTo>
                <a:lnTo>
                  <a:pt x="255588" y="157149"/>
                </a:lnTo>
                <a:lnTo>
                  <a:pt x="235971" y="157149"/>
                </a:lnTo>
                <a:close/>
                <a:moveTo>
                  <a:pt x="157361" y="98227"/>
                </a:moveTo>
                <a:lnTo>
                  <a:pt x="176978" y="98227"/>
                </a:lnTo>
                <a:lnTo>
                  <a:pt x="176978" y="157149"/>
                </a:lnTo>
                <a:lnTo>
                  <a:pt x="157361" y="157149"/>
                </a:lnTo>
                <a:close/>
                <a:moveTo>
                  <a:pt x="78610" y="98227"/>
                </a:moveTo>
                <a:lnTo>
                  <a:pt x="98368" y="98227"/>
                </a:lnTo>
                <a:lnTo>
                  <a:pt x="98368" y="157149"/>
                </a:lnTo>
                <a:lnTo>
                  <a:pt x="78633" y="157149"/>
                </a:lnTo>
                <a:lnTo>
                  <a:pt x="78633" y="157121"/>
                </a:lnTo>
                <a:lnTo>
                  <a:pt x="78610" y="157121"/>
                </a:lnTo>
                <a:close/>
                <a:moveTo>
                  <a:pt x="334339" y="78539"/>
                </a:moveTo>
                <a:lnTo>
                  <a:pt x="393332" y="78539"/>
                </a:lnTo>
                <a:lnTo>
                  <a:pt x="393332" y="98227"/>
                </a:lnTo>
                <a:lnTo>
                  <a:pt x="412948" y="98227"/>
                </a:lnTo>
                <a:lnTo>
                  <a:pt x="412948" y="157149"/>
                </a:lnTo>
                <a:lnTo>
                  <a:pt x="393332" y="157149"/>
                </a:lnTo>
                <a:lnTo>
                  <a:pt x="393332" y="176696"/>
                </a:lnTo>
                <a:lnTo>
                  <a:pt x="412948" y="176696"/>
                </a:lnTo>
                <a:lnTo>
                  <a:pt x="412948" y="235618"/>
                </a:lnTo>
                <a:lnTo>
                  <a:pt x="393332" y="235618"/>
                </a:lnTo>
                <a:lnTo>
                  <a:pt x="393332" y="255235"/>
                </a:lnTo>
                <a:lnTo>
                  <a:pt x="334339" y="255235"/>
                </a:lnTo>
                <a:lnTo>
                  <a:pt x="334339" y="235618"/>
                </a:lnTo>
                <a:lnTo>
                  <a:pt x="393331" y="235618"/>
                </a:lnTo>
                <a:lnTo>
                  <a:pt x="393331" y="176696"/>
                </a:lnTo>
                <a:lnTo>
                  <a:pt x="334339" y="176696"/>
                </a:lnTo>
                <a:lnTo>
                  <a:pt x="334339" y="157149"/>
                </a:lnTo>
                <a:lnTo>
                  <a:pt x="393331" y="157149"/>
                </a:lnTo>
                <a:lnTo>
                  <a:pt x="393331" y="98227"/>
                </a:lnTo>
                <a:lnTo>
                  <a:pt x="334339" y="98227"/>
                </a:lnTo>
                <a:close/>
                <a:moveTo>
                  <a:pt x="255588" y="78539"/>
                </a:moveTo>
                <a:lnTo>
                  <a:pt x="314651" y="78539"/>
                </a:lnTo>
                <a:lnTo>
                  <a:pt x="314651" y="98227"/>
                </a:lnTo>
                <a:lnTo>
                  <a:pt x="255588" y="98227"/>
                </a:lnTo>
                <a:close/>
                <a:moveTo>
                  <a:pt x="176978" y="78539"/>
                </a:moveTo>
                <a:lnTo>
                  <a:pt x="235971" y="78539"/>
                </a:lnTo>
                <a:lnTo>
                  <a:pt x="235971" y="98227"/>
                </a:lnTo>
                <a:lnTo>
                  <a:pt x="176978" y="98227"/>
                </a:lnTo>
                <a:close/>
                <a:moveTo>
                  <a:pt x="98368" y="78539"/>
                </a:moveTo>
                <a:lnTo>
                  <a:pt x="157361" y="78539"/>
                </a:lnTo>
                <a:lnTo>
                  <a:pt x="157361" y="98227"/>
                </a:lnTo>
                <a:lnTo>
                  <a:pt x="98368" y="98227"/>
                </a:lnTo>
                <a:close/>
                <a:moveTo>
                  <a:pt x="19635" y="19605"/>
                </a:moveTo>
                <a:lnTo>
                  <a:pt x="19635" y="78515"/>
                </a:lnTo>
                <a:lnTo>
                  <a:pt x="78633" y="78515"/>
                </a:lnTo>
                <a:lnTo>
                  <a:pt x="78633" y="98212"/>
                </a:lnTo>
                <a:lnTo>
                  <a:pt x="19635" y="98212"/>
                </a:lnTo>
                <a:lnTo>
                  <a:pt x="19635" y="157121"/>
                </a:lnTo>
                <a:lnTo>
                  <a:pt x="78610" y="157121"/>
                </a:lnTo>
                <a:lnTo>
                  <a:pt x="78610" y="157149"/>
                </a:lnTo>
                <a:lnTo>
                  <a:pt x="78633" y="157149"/>
                </a:lnTo>
                <a:lnTo>
                  <a:pt x="78633" y="176696"/>
                </a:lnTo>
                <a:lnTo>
                  <a:pt x="78610" y="176696"/>
                </a:lnTo>
                <a:lnTo>
                  <a:pt x="78610" y="176727"/>
                </a:lnTo>
                <a:lnTo>
                  <a:pt x="19635" y="176727"/>
                </a:lnTo>
                <a:lnTo>
                  <a:pt x="19635" y="235636"/>
                </a:lnTo>
                <a:lnTo>
                  <a:pt x="78633" y="235636"/>
                </a:lnTo>
                <a:lnTo>
                  <a:pt x="78633" y="255242"/>
                </a:lnTo>
                <a:lnTo>
                  <a:pt x="19635" y="255242"/>
                </a:lnTo>
                <a:lnTo>
                  <a:pt x="19635" y="314151"/>
                </a:lnTo>
                <a:lnTo>
                  <a:pt x="78633" y="314151"/>
                </a:lnTo>
                <a:lnTo>
                  <a:pt x="78633" y="255242"/>
                </a:lnTo>
                <a:lnTo>
                  <a:pt x="98360" y="255242"/>
                </a:lnTo>
                <a:lnTo>
                  <a:pt x="98360" y="314151"/>
                </a:lnTo>
                <a:lnTo>
                  <a:pt x="157358" y="314151"/>
                </a:lnTo>
                <a:lnTo>
                  <a:pt x="157358" y="255242"/>
                </a:lnTo>
                <a:lnTo>
                  <a:pt x="176993" y="255242"/>
                </a:lnTo>
                <a:lnTo>
                  <a:pt x="176993" y="314151"/>
                </a:lnTo>
                <a:lnTo>
                  <a:pt x="235991" y="314151"/>
                </a:lnTo>
                <a:lnTo>
                  <a:pt x="235991" y="255242"/>
                </a:lnTo>
                <a:lnTo>
                  <a:pt x="255626" y="255242"/>
                </a:lnTo>
                <a:lnTo>
                  <a:pt x="255626" y="314151"/>
                </a:lnTo>
                <a:lnTo>
                  <a:pt x="314624" y="314151"/>
                </a:lnTo>
                <a:lnTo>
                  <a:pt x="314624" y="255242"/>
                </a:lnTo>
                <a:lnTo>
                  <a:pt x="334352" y="255242"/>
                </a:lnTo>
                <a:lnTo>
                  <a:pt x="334352" y="314151"/>
                </a:lnTo>
                <a:lnTo>
                  <a:pt x="393350" y="314151"/>
                </a:lnTo>
                <a:lnTo>
                  <a:pt x="393350" y="255242"/>
                </a:lnTo>
                <a:lnTo>
                  <a:pt x="412985" y="255242"/>
                </a:lnTo>
                <a:lnTo>
                  <a:pt x="412985" y="314151"/>
                </a:lnTo>
                <a:lnTo>
                  <a:pt x="471983" y="314151"/>
                </a:lnTo>
                <a:lnTo>
                  <a:pt x="471983" y="255242"/>
                </a:lnTo>
                <a:lnTo>
                  <a:pt x="412985" y="255242"/>
                </a:lnTo>
                <a:lnTo>
                  <a:pt x="412985" y="235636"/>
                </a:lnTo>
                <a:lnTo>
                  <a:pt x="471983" y="235636"/>
                </a:lnTo>
                <a:lnTo>
                  <a:pt x="471983" y="176727"/>
                </a:lnTo>
                <a:lnTo>
                  <a:pt x="412985" y="176727"/>
                </a:lnTo>
                <a:lnTo>
                  <a:pt x="412985" y="157121"/>
                </a:lnTo>
                <a:lnTo>
                  <a:pt x="471983" y="157121"/>
                </a:lnTo>
                <a:lnTo>
                  <a:pt x="471983" y="98212"/>
                </a:lnTo>
                <a:lnTo>
                  <a:pt x="412985" y="98212"/>
                </a:lnTo>
                <a:lnTo>
                  <a:pt x="412985" y="78515"/>
                </a:lnTo>
                <a:lnTo>
                  <a:pt x="471983" y="78515"/>
                </a:lnTo>
                <a:lnTo>
                  <a:pt x="471983" y="19605"/>
                </a:lnTo>
                <a:lnTo>
                  <a:pt x="412985" y="19605"/>
                </a:lnTo>
                <a:lnTo>
                  <a:pt x="412985" y="78515"/>
                </a:lnTo>
                <a:lnTo>
                  <a:pt x="393350" y="78515"/>
                </a:lnTo>
                <a:lnTo>
                  <a:pt x="393350" y="19605"/>
                </a:lnTo>
                <a:lnTo>
                  <a:pt x="334352" y="19605"/>
                </a:lnTo>
                <a:lnTo>
                  <a:pt x="334352" y="78515"/>
                </a:lnTo>
                <a:lnTo>
                  <a:pt x="314624" y="78515"/>
                </a:lnTo>
                <a:lnTo>
                  <a:pt x="314624" y="19605"/>
                </a:lnTo>
                <a:lnTo>
                  <a:pt x="255626" y="19605"/>
                </a:lnTo>
                <a:lnTo>
                  <a:pt x="255626" y="78515"/>
                </a:lnTo>
                <a:lnTo>
                  <a:pt x="235991" y="78515"/>
                </a:lnTo>
                <a:lnTo>
                  <a:pt x="235991" y="19605"/>
                </a:lnTo>
                <a:lnTo>
                  <a:pt x="176993" y="19605"/>
                </a:lnTo>
                <a:lnTo>
                  <a:pt x="176993" y="78515"/>
                </a:lnTo>
                <a:lnTo>
                  <a:pt x="157358" y="78515"/>
                </a:lnTo>
                <a:lnTo>
                  <a:pt x="157358" y="19605"/>
                </a:lnTo>
                <a:lnTo>
                  <a:pt x="98360" y="19605"/>
                </a:lnTo>
                <a:lnTo>
                  <a:pt x="98360" y="78515"/>
                </a:lnTo>
                <a:lnTo>
                  <a:pt x="78633" y="78515"/>
                </a:lnTo>
                <a:lnTo>
                  <a:pt x="78633" y="19605"/>
                </a:lnTo>
                <a:close/>
                <a:moveTo>
                  <a:pt x="0" y="0"/>
                </a:moveTo>
                <a:lnTo>
                  <a:pt x="491618" y="0"/>
                </a:lnTo>
                <a:lnTo>
                  <a:pt x="491618" y="333849"/>
                </a:lnTo>
                <a:lnTo>
                  <a:pt x="275354" y="333849"/>
                </a:lnTo>
                <a:lnTo>
                  <a:pt x="275354" y="589092"/>
                </a:lnTo>
                <a:lnTo>
                  <a:pt x="314624" y="589092"/>
                </a:lnTo>
                <a:lnTo>
                  <a:pt x="314624" y="392758"/>
                </a:lnTo>
                <a:lnTo>
                  <a:pt x="344123" y="392758"/>
                </a:lnTo>
                <a:lnTo>
                  <a:pt x="344123" y="353455"/>
                </a:lnTo>
                <a:lnTo>
                  <a:pt x="422849" y="353455"/>
                </a:lnTo>
                <a:lnTo>
                  <a:pt x="422849" y="392758"/>
                </a:lnTo>
                <a:lnTo>
                  <a:pt x="501482" y="392758"/>
                </a:lnTo>
                <a:lnTo>
                  <a:pt x="501482" y="353455"/>
                </a:lnTo>
                <a:lnTo>
                  <a:pt x="580115" y="353455"/>
                </a:lnTo>
                <a:lnTo>
                  <a:pt x="580115" y="392758"/>
                </a:lnTo>
                <a:lnTo>
                  <a:pt x="609614" y="392758"/>
                </a:lnTo>
                <a:lnTo>
                  <a:pt x="609614" y="608697"/>
                </a:lnTo>
                <a:lnTo>
                  <a:pt x="334352" y="608697"/>
                </a:lnTo>
                <a:lnTo>
                  <a:pt x="314624" y="608697"/>
                </a:lnTo>
                <a:lnTo>
                  <a:pt x="157358" y="608697"/>
                </a:lnTo>
                <a:lnTo>
                  <a:pt x="157358" y="589092"/>
                </a:lnTo>
                <a:lnTo>
                  <a:pt x="216356" y="589092"/>
                </a:lnTo>
                <a:lnTo>
                  <a:pt x="216356" y="333849"/>
                </a:lnTo>
                <a:lnTo>
                  <a:pt x="0" y="333849"/>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a:ea typeface="阿里巴巴普惠体 R"/>
              <a:cs typeface="+mn-cs"/>
            </a:endParaRPr>
          </a:p>
        </p:txBody>
      </p:sp>
      <p:sp>
        <p:nvSpPr>
          <p:cNvPr id="27" name="transmission-tower_62853">
            <a:extLst>
              <a:ext uri="{FF2B5EF4-FFF2-40B4-BE49-F238E27FC236}">
                <a16:creationId xmlns:a16="http://schemas.microsoft.com/office/drawing/2014/main" id="{845782B9-F861-9DC9-D184-434F1C433286}"/>
              </a:ext>
            </a:extLst>
          </p:cNvPr>
          <p:cNvSpPr/>
          <p:nvPr/>
        </p:nvSpPr>
        <p:spPr>
          <a:xfrm>
            <a:off x="8368789" y="1407207"/>
            <a:ext cx="360000" cy="360000"/>
          </a:xfrm>
          <a:custGeom>
            <a:avLst/>
            <a:gdLst>
              <a:gd name="T0" fmla="*/ 5168 w 5310"/>
              <a:gd name="T1" fmla="*/ 933 h 6294"/>
              <a:gd name="T2" fmla="*/ 4742 w 5310"/>
              <a:gd name="T3" fmla="*/ 813 h 6294"/>
              <a:gd name="T4" fmla="*/ 4475 w 5310"/>
              <a:gd name="T5" fmla="*/ 813 h 6294"/>
              <a:gd name="T6" fmla="*/ 4208 w 5310"/>
              <a:gd name="T7" fmla="*/ 933 h 6294"/>
              <a:gd name="T8" fmla="*/ 4075 w 5310"/>
              <a:gd name="T9" fmla="*/ 679 h 6294"/>
              <a:gd name="T10" fmla="*/ 3942 w 5310"/>
              <a:gd name="T11" fmla="*/ 933 h 6294"/>
              <a:gd name="T12" fmla="*/ 3213 w 5310"/>
              <a:gd name="T13" fmla="*/ 171 h 6294"/>
              <a:gd name="T14" fmla="*/ 2295 w 5310"/>
              <a:gd name="T15" fmla="*/ 0 h 6294"/>
              <a:gd name="T16" fmla="*/ 1987 w 5310"/>
              <a:gd name="T17" fmla="*/ 933 h 6294"/>
              <a:gd name="T18" fmla="*/ 1368 w 5310"/>
              <a:gd name="T19" fmla="*/ 813 h 6294"/>
              <a:gd name="T20" fmla="*/ 1102 w 5310"/>
              <a:gd name="T21" fmla="*/ 813 h 6294"/>
              <a:gd name="T22" fmla="*/ 835 w 5310"/>
              <a:gd name="T23" fmla="*/ 933 h 6294"/>
              <a:gd name="T24" fmla="*/ 702 w 5310"/>
              <a:gd name="T25" fmla="*/ 679 h 6294"/>
              <a:gd name="T26" fmla="*/ 568 w 5310"/>
              <a:gd name="T27" fmla="*/ 933 h 6294"/>
              <a:gd name="T28" fmla="*/ 23 w 5310"/>
              <a:gd name="T29" fmla="*/ 1006 h 6294"/>
              <a:gd name="T30" fmla="*/ 434 w 5310"/>
              <a:gd name="T31" fmla="*/ 1692 h 6294"/>
              <a:gd name="T32" fmla="*/ 1870 w 5310"/>
              <a:gd name="T33" fmla="*/ 1746 h 6294"/>
              <a:gd name="T34" fmla="*/ 1105 w 5310"/>
              <a:gd name="T35" fmla="*/ 5607 h 6294"/>
              <a:gd name="T36" fmla="*/ 972 w 5310"/>
              <a:gd name="T37" fmla="*/ 6161 h 6294"/>
              <a:gd name="T38" fmla="*/ 4205 w 5310"/>
              <a:gd name="T39" fmla="*/ 6294 h 6294"/>
              <a:gd name="T40" fmla="*/ 4338 w 5310"/>
              <a:gd name="T41" fmla="*/ 5740 h 6294"/>
              <a:gd name="T42" fmla="*/ 3998 w 5310"/>
              <a:gd name="T43" fmla="*/ 5607 h 6294"/>
              <a:gd name="T44" fmla="*/ 4768 w 5310"/>
              <a:gd name="T45" fmla="*/ 1746 h 6294"/>
              <a:gd name="T46" fmla="*/ 5276 w 5310"/>
              <a:gd name="T47" fmla="*/ 1145 h 6294"/>
              <a:gd name="T48" fmla="*/ 2226 w 5310"/>
              <a:gd name="T49" fmla="*/ 2076 h 6294"/>
              <a:gd name="T50" fmla="*/ 2080 w 5310"/>
              <a:gd name="T51" fmla="*/ 3090 h 6294"/>
              <a:gd name="T52" fmla="*/ 1999 w 5310"/>
              <a:gd name="T53" fmla="*/ 3646 h 6294"/>
              <a:gd name="T54" fmla="*/ 1736 w 5310"/>
              <a:gd name="T55" fmla="*/ 5469 h 6294"/>
              <a:gd name="T56" fmla="*/ 3464 w 5310"/>
              <a:gd name="T57" fmla="*/ 4711 h 6294"/>
              <a:gd name="T58" fmla="*/ 2320 w 5310"/>
              <a:gd name="T59" fmla="*/ 5540 h 6294"/>
              <a:gd name="T60" fmla="*/ 2337 w 5310"/>
              <a:gd name="T61" fmla="*/ 3401 h 6294"/>
              <a:gd name="T62" fmla="*/ 3392 w 5310"/>
              <a:gd name="T63" fmla="*/ 4211 h 6294"/>
              <a:gd name="T64" fmla="*/ 2466 w 5310"/>
              <a:gd name="T65" fmla="*/ 1756 h 6294"/>
              <a:gd name="T66" fmla="*/ 3107 w 5310"/>
              <a:gd name="T67" fmla="*/ 2234 h 6294"/>
              <a:gd name="T68" fmla="*/ 2842 w 5310"/>
              <a:gd name="T69" fmla="*/ 400 h 6294"/>
              <a:gd name="T70" fmla="*/ 2332 w 5310"/>
              <a:gd name="T71" fmla="*/ 1345 h 6294"/>
              <a:gd name="T72" fmla="*/ 2842 w 5310"/>
              <a:gd name="T73" fmla="*/ 400 h 6294"/>
              <a:gd name="T74" fmla="*/ 404 w 5310"/>
              <a:gd name="T75" fmla="*/ 1199 h 6294"/>
              <a:gd name="T76" fmla="*/ 1908 w 5310"/>
              <a:gd name="T77" fmla="*/ 1479 h 6294"/>
              <a:gd name="T78" fmla="*/ 4701 w 5310"/>
              <a:gd name="T79" fmla="*/ 1479 h 6294"/>
              <a:gd name="T80" fmla="*/ 3361 w 5310"/>
              <a:gd name="T81" fmla="*/ 1199 h 6294"/>
              <a:gd name="T82" fmla="*/ 4701 w 5310"/>
              <a:gd name="T83" fmla="*/ 1479 h 6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10" h="6294">
                <a:moveTo>
                  <a:pt x="5287" y="1006"/>
                </a:moveTo>
                <a:cubicBezTo>
                  <a:pt x="5265" y="961"/>
                  <a:pt x="5219" y="933"/>
                  <a:pt x="5168" y="933"/>
                </a:cubicBezTo>
                <a:lnTo>
                  <a:pt x="4742" y="933"/>
                </a:lnTo>
                <a:lnTo>
                  <a:pt x="4742" y="813"/>
                </a:lnTo>
                <a:cubicBezTo>
                  <a:pt x="4742" y="739"/>
                  <a:pt x="4682" y="679"/>
                  <a:pt x="4608" y="679"/>
                </a:cubicBezTo>
                <a:cubicBezTo>
                  <a:pt x="4535" y="679"/>
                  <a:pt x="4475" y="739"/>
                  <a:pt x="4475" y="813"/>
                </a:cubicBezTo>
                <a:lnTo>
                  <a:pt x="4475" y="933"/>
                </a:lnTo>
                <a:lnTo>
                  <a:pt x="4208" y="933"/>
                </a:lnTo>
                <a:lnTo>
                  <a:pt x="4208" y="813"/>
                </a:lnTo>
                <a:cubicBezTo>
                  <a:pt x="4208" y="739"/>
                  <a:pt x="4149" y="679"/>
                  <a:pt x="4075" y="679"/>
                </a:cubicBezTo>
                <a:cubicBezTo>
                  <a:pt x="4001" y="679"/>
                  <a:pt x="3942" y="739"/>
                  <a:pt x="3942" y="813"/>
                </a:cubicBezTo>
                <a:lnTo>
                  <a:pt x="3942" y="933"/>
                </a:lnTo>
                <a:lnTo>
                  <a:pt x="3323" y="933"/>
                </a:lnTo>
                <a:lnTo>
                  <a:pt x="3213" y="171"/>
                </a:lnTo>
                <a:cubicBezTo>
                  <a:pt x="3199" y="73"/>
                  <a:pt x="3114" y="0"/>
                  <a:pt x="3015" y="0"/>
                </a:cubicBezTo>
                <a:lnTo>
                  <a:pt x="2295" y="0"/>
                </a:lnTo>
                <a:cubicBezTo>
                  <a:pt x="2196" y="0"/>
                  <a:pt x="2111" y="73"/>
                  <a:pt x="2097" y="171"/>
                </a:cubicBezTo>
                <a:lnTo>
                  <a:pt x="1987" y="933"/>
                </a:lnTo>
                <a:lnTo>
                  <a:pt x="1368" y="933"/>
                </a:lnTo>
                <a:lnTo>
                  <a:pt x="1368" y="813"/>
                </a:lnTo>
                <a:cubicBezTo>
                  <a:pt x="1368" y="739"/>
                  <a:pt x="1309" y="679"/>
                  <a:pt x="1235" y="679"/>
                </a:cubicBezTo>
                <a:cubicBezTo>
                  <a:pt x="1161" y="679"/>
                  <a:pt x="1102" y="739"/>
                  <a:pt x="1102" y="813"/>
                </a:cubicBezTo>
                <a:lnTo>
                  <a:pt x="1102" y="933"/>
                </a:lnTo>
                <a:lnTo>
                  <a:pt x="835" y="933"/>
                </a:lnTo>
                <a:lnTo>
                  <a:pt x="835" y="813"/>
                </a:lnTo>
                <a:cubicBezTo>
                  <a:pt x="835" y="739"/>
                  <a:pt x="775" y="679"/>
                  <a:pt x="702" y="679"/>
                </a:cubicBezTo>
                <a:cubicBezTo>
                  <a:pt x="628" y="679"/>
                  <a:pt x="568" y="739"/>
                  <a:pt x="568" y="813"/>
                </a:cubicBezTo>
                <a:lnTo>
                  <a:pt x="568" y="933"/>
                </a:lnTo>
                <a:lnTo>
                  <a:pt x="142" y="933"/>
                </a:lnTo>
                <a:cubicBezTo>
                  <a:pt x="91" y="933"/>
                  <a:pt x="45" y="961"/>
                  <a:pt x="23" y="1006"/>
                </a:cubicBezTo>
                <a:cubicBezTo>
                  <a:pt x="0" y="1051"/>
                  <a:pt x="4" y="1104"/>
                  <a:pt x="34" y="1145"/>
                </a:cubicBezTo>
                <a:lnTo>
                  <a:pt x="434" y="1692"/>
                </a:lnTo>
                <a:cubicBezTo>
                  <a:pt x="459" y="1726"/>
                  <a:pt x="499" y="1746"/>
                  <a:pt x="542" y="1746"/>
                </a:cubicBezTo>
                <a:lnTo>
                  <a:pt x="1870" y="1746"/>
                </a:lnTo>
                <a:lnTo>
                  <a:pt x="1312" y="5607"/>
                </a:lnTo>
                <a:lnTo>
                  <a:pt x="1105" y="5607"/>
                </a:lnTo>
                <a:cubicBezTo>
                  <a:pt x="1031" y="5607"/>
                  <a:pt x="972" y="5667"/>
                  <a:pt x="972" y="5740"/>
                </a:cubicBezTo>
                <a:lnTo>
                  <a:pt x="972" y="6161"/>
                </a:lnTo>
                <a:cubicBezTo>
                  <a:pt x="972" y="6234"/>
                  <a:pt x="1031" y="6294"/>
                  <a:pt x="1105" y="6294"/>
                </a:cubicBezTo>
                <a:lnTo>
                  <a:pt x="4205" y="6294"/>
                </a:lnTo>
                <a:cubicBezTo>
                  <a:pt x="4279" y="6294"/>
                  <a:pt x="4338" y="6234"/>
                  <a:pt x="4338" y="6161"/>
                </a:cubicBezTo>
                <a:lnTo>
                  <a:pt x="4338" y="5740"/>
                </a:lnTo>
                <a:cubicBezTo>
                  <a:pt x="4338" y="5667"/>
                  <a:pt x="4279" y="5607"/>
                  <a:pt x="4205" y="5607"/>
                </a:cubicBezTo>
                <a:lnTo>
                  <a:pt x="3998" y="5607"/>
                </a:lnTo>
                <a:lnTo>
                  <a:pt x="3440" y="1746"/>
                </a:lnTo>
                <a:lnTo>
                  <a:pt x="4768" y="1746"/>
                </a:lnTo>
                <a:cubicBezTo>
                  <a:pt x="4811" y="1746"/>
                  <a:pt x="4851" y="1726"/>
                  <a:pt x="4876" y="1692"/>
                </a:cubicBezTo>
                <a:lnTo>
                  <a:pt x="5276" y="1145"/>
                </a:lnTo>
                <a:cubicBezTo>
                  <a:pt x="5306" y="1104"/>
                  <a:pt x="5310" y="1051"/>
                  <a:pt x="5287" y="1006"/>
                </a:cubicBezTo>
                <a:close/>
                <a:moveTo>
                  <a:pt x="2226" y="2076"/>
                </a:moveTo>
                <a:lnTo>
                  <a:pt x="2893" y="2573"/>
                </a:lnTo>
                <a:lnTo>
                  <a:pt x="2080" y="3090"/>
                </a:lnTo>
                <a:lnTo>
                  <a:pt x="2226" y="2076"/>
                </a:lnTo>
                <a:close/>
                <a:moveTo>
                  <a:pt x="1999" y="3646"/>
                </a:moveTo>
                <a:lnTo>
                  <a:pt x="3094" y="4486"/>
                </a:lnTo>
                <a:lnTo>
                  <a:pt x="1736" y="5469"/>
                </a:lnTo>
                <a:lnTo>
                  <a:pt x="1999" y="3646"/>
                </a:lnTo>
                <a:close/>
                <a:moveTo>
                  <a:pt x="3464" y="4711"/>
                </a:moveTo>
                <a:lnTo>
                  <a:pt x="3584" y="5540"/>
                </a:lnTo>
                <a:lnTo>
                  <a:pt x="2320" y="5540"/>
                </a:lnTo>
                <a:lnTo>
                  <a:pt x="3464" y="4711"/>
                </a:lnTo>
                <a:close/>
                <a:moveTo>
                  <a:pt x="2337" y="3401"/>
                </a:moveTo>
                <a:lnTo>
                  <a:pt x="3196" y="2854"/>
                </a:lnTo>
                <a:lnTo>
                  <a:pt x="3392" y="4211"/>
                </a:lnTo>
                <a:lnTo>
                  <a:pt x="2337" y="3401"/>
                </a:lnTo>
                <a:close/>
                <a:moveTo>
                  <a:pt x="2466" y="1756"/>
                </a:moveTo>
                <a:lnTo>
                  <a:pt x="2975" y="1325"/>
                </a:lnTo>
                <a:lnTo>
                  <a:pt x="3107" y="2234"/>
                </a:lnTo>
                <a:lnTo>
                  <a:pt x="2466" y="1756"/>
                </a:lnTo>
                <a:close/>
                <a:moveTo>
                  <a:pt x="2842" y="400"/>
                </a:moveTo>
                <a:lnTo>
                  <a:pt x="2908" y="858"/>
                </a:lnTo>
                <a:lnTo>
                  <a:pt x="2332" y="1345"/>
                </a:lnTo>
                <a:lnTo>
                  <a:pt x="2468" y="400"/>
                </a:lnTo>
                <a:lnTo>
                  <a:pt x="2842" y="400"/>
                </a:lnTo>
                <a:close/>
                <a:moveTo>
                  <a:pt x="609" y="1479"/>
                </a:moveTo>
                <a:lnTo>
                  <a:pt x="404" y="1199"/>
                </a:lnTo>
                <a:lnTo>
                  <a:pt x="1949" y="1199"/>
                </a:lnTo>
                <a:lnTo>
                  <a:pt x="1908" y="1479"/>
                </a:lnTo>
                <a:lnTo>
                  <a:pt x="609" y="1479"/>
                </a:lnTo>
                <a:close/>
                <a:moveTo>
                  <a:pt x="4701" y="1479"/>
                </a:moveTo>
                <a:lnTo>
                  <a:pt x="3402" y="1479"/>
                </a:lnTo>
                <a:lnTo>
                  <a:pt x="3361" y="1199"/>
                </a:lnTo>
                <a:lnTo>
                  <a:pt x="4906" y="1199"/>
                </a:lnTo>
                <a:lnTo>
                  <a:pt x="4701" y="1479"/>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a:ea typeface="阿里巴巴普惠体 R"/>
              <a:cs typeface="+mn-cs"/>
            </a:endParaRPr>
          </a:p>
        </p:txBody>
      </p:sp>
      <p:sp>
        <p:nvSpPr>
          <p:cNvPr id="28" name="school-house_46361">
            <a:extLst>
              <a:ext uri="{FF2B5EF4-FFF2-40B4-BE49-F238E27FC236}">
                <a16:creationId xmlns:a16="http://schemas.microsoft.com/office/drawing/2014/main" id="{FC3B0D84-E194-51D0-5FC6-71EBF747E0F8}"/>
              </a:ext>
            </a:extLst>
          </p:cNvPr>
          <p:cNvSpPr/>
          <p:nvPr/>
        </p:nvSpPr>
        <p:spPr>
          <a:xfrm>
            <a:off x="3173066" y="1412571"/>
            <a:ext cx="468000" cy="324000"/>
          </a:xfrm>
          <a:custGeom>
            <a:avLst/>
            <a:gdLst>
              <a:gd name="connsiteX0" fmla="*/ 489851 w 574179"/>
              <a:gd name="connsiteY0" fmla="*/ 262305 h 356903"/>
              <a:gd name="connsiteX1" fmla="*/ 489851 w 574179"/>
              <a:gd name="connsiteY1" fmla="*/ 284665 h 356903"/>
              <a:gd name="connsiteX2" fmla="*/ 513084 w 574179"/>
              <a:gd name="connsiteY2" fmla="*/ 284665 h 356903"/>
              <a:gd name="connsiteX3" fmla="*/ 513084 w 574179"/>
              <a:gd name="connsiteY3" fmla="*/ 262305 h 356903"/>
              <a:gd name="connsiteX4" fmla="*/ 449408 w 574179"/>
              <a:gd name="connsiteY4" fmla="*/ 262305 h 356903"/>
              <a:gd name="connsiteX5" fmla="*/ 449408 w 574179"/>
              <a:gd name="connsiteY5" fmla="*/ 284665 h 356903"/>
              <a:gd name="connsiteX6" fmla="*/ 472641 w 574179"/>
              <a:gd name="connsiteY6" fmla="*/ 284665 h 356903"/>
              <a:gd name="connsiteX7" fmla="*/ 472641 w 574179"/>
              <a:gd name="connsiteY7" fmla="*/ 262305 h 356903"/>
              <a:gd name="connsiteX8" fmla="*/ 101538 w 574179"/>
              <a:gd name="connsiteY8" fmla="*/ 262305 h 356903"/>
              <a:gd name="connsiteX9" fmla="*/ 101538 w 574179"/>
              <a:gd name="connsiteY9" fmla="*/ 284665 h 356903"/>
              <a:gd name="connsiteX10" fmla="*/ 124771 w 574179"/>
              <a:gd name="connsiteY10" fmla="*/ 284665 h 356903"/>
              <a:gd name="connsiteX11" fmla="*/ 124771 w 574179"/>
              <a:gd name="connsiteY11" fmla="*/ 262305 h 356903"/>
              <a:gd name="connsiteX12" fmla="*/ 61095 w 574179"/>
              <a:gd name="connsiteY12" fmla="*/ 262305 h 356903"/>
              <a:gd name="connsiteX13" fmla="*/ 61095 w 574179"/>
              <a:gd name="connsiteY13" fmla="*/ 284665 h 356903"/>
              <a:gd name="connsiteX14" fmla="*/ 84328 w 574179"/>
              <a:gd name="connsiteY14" fmla="*/ 284665 h 356903"/>
              <a:gd name="connsiteX15" fmla="*/ 84328 w 574179"/>
              <a:gd name="connsiteY15" fmla="*/ 262305 h 356903"/>
              <a:gd name="connsiteX16" fmla="*/ 489851 w 574179"/>
              <a:gd name="connsiteY16" fmla="*/ 221026 h 356903"/>
              <a:gd name="connsiteX17" fmla="*/ 489851 w 574179"/>
              <a:gd name="connsiteY17" fmla="*/ 244245 h 356903"/>
              <a:gd name="connsiteX18" fmla="*/ 513084 w 574179"/>
              <a:gd name="connsiteY18" fmla="*/ 244245 h 356903"/>
              <a:gd name="connsiteX19" fmla="*/ 513084 w 574179"/>
              <a:gd name="connsiteY19" fmla="*/ 221026 h 356903"/>
              <a:gd name="connsiteX20" fmla="*/ 449408 w 574179"/>
              <a:gd name="connsiteY20" fmla="*/ 221026 h 356903"/>
              <a:gd name="connsiteX21" fmla="*/ 449408 w 574179"/>
              <a:gd name="connsiteY21" fmla="*/ 244245 h 356903"/>
              <a:gd name="connsiteX22" fmla="*/ 472641 w 574179"/>
              <a:gd name="connsiteY22" fmla="*/ 244245 h 356903"/>
              <a:gd name="connsiteX23" fmla="*/ 472641 w 574179"/>
              <a:gd name="connsiteY23" fmla="*/ 221026 h 356903"/>
              <a:gd name="connsiteX24" fmla="*/ 101538 w 574179"/>
              <a:gd name="connsiteY24" fmla="*/ 221026 h 356903"/>
              <a:gd name="connsiteX25" fmla="*/ 101538 w 574179"/>
              <a:gd name="connsiteY25" fmla="*/ 244245 h 356903"/>
              <a:gd name="connsiteX26" fmla="*/ 124771 w 574179"/>
              <a:gd name="connsiteY26" fmla="*/ 244245 h 356903"/>
              <a:gd name="connsiteX27" fmla="*/ 124771 w 574179"/>
              <a:gd name="connsiteY27" fmla="*/ 221026 h 356903"/>
              <a:gd name="connsiteX28" fmla="*/ 61095 w 574179"/>
              <a:gd name="connsiteY28" fmla="*/ 221026 h 356903"/>
              <a:gd name="connsiteX29" fmla="*/ 61095 w 574179"/>
              <a:gd name="connsiteY29" fmla="*/ 244245 h 356903"/>
              <a:gd name="connsiteX30" fmla="*/ 84328 w 574179"/>
              <a:gd name="connsiteY30" fmla="*/ 244245 h 356903"/>
              <a:gd name="connsiteX31" fmla="*/ 84328 w 574179"/>
              <a:gd name="connsiteY31" fmla="*/ 221026 h 356903"/>
              <a:gd name="connsiteX32" fmla="*/ 359836 w 574179"/>
              <a:gd name="connsiteY32" fmla="*/ 178022 h 356903"/>
              <a:gd name="connsiteX33" fmla="*/ 359836 w 574179"/>
              <a:gd name="connsiteY33" fmla="*/ 201242 h 356903"/>
              <a:gd name="connsiteX34" fmla="*/ 382220 w 574179"/>
              <a:gd name="connsiteY34" fmla="*/ 201242 h 356903"/>
              <a:gd name="connsiteX35" fmla="*/ 382220 w 574179"/>
              <a:gd name="connsiteY35" fmla="*/ 178022 h 356903"/>
              <a:gd name="connsiteX36" fmla="*/ 318512 w 574179"/>
              <a:gd name="connsiteY36" fmla="*/ 178022 h 356903"/>
              <a:gd name="connsiteX37" fmla="*/ 318512 w 574179"/>
              <a:gd name="connsiteY37" fmla="*/ 201242 h 356903"/>
              <a:gd name="connsiteX38" fmla="*/ 341757 w 574179"/>
              <a:gd name="connsiteY38" fmla="*/ 201242 h 356903"/>
              <a:gd name="connsiteX39" fmla="*/ 341757 w 574179"/>
              <a:gd name="connsiteY39" fmla="*/ 178022 h 356903"/>
              <a:gd name="connsiteX40" fmla="*/ 231561 w 574179"/>
              <a:gd name="connsiteY40" fmla="*/ 178022 h 356903"/>
              <a:gd name="connsiteX41" fmla="*/ 231561 w 574179"/>
              <a:gd name="connsiteY41" fmla="*/ 201242 h 356903"/>
              <a:gd name="connsiteX42" fmla="*/ 254805 w 574179"/>
              <a:gd name="connsiteY42" fmla="*/ 201242 h 356903"/>
              <a:gd name="connsiteX43" fmla="*/ 254805 w 574179"/>
              <a:gd name="connsiteY43" fmla="*/ 178022 h 356903"/>
              <a:gd name="connsiteX44" fmla="*/ 191098 w 574179"/>
              <a:gd name="connsiteY44" fmla="*/ 178022 h 356903"/>
              <a:gd name="connsiteX45" fmla="*/ 191098 w 574179"/>
              <a:gd name="connsiteY45" fmla="*/ 201242 h 356903"/>
              <a:gd name="connsiteX46" fmla="*/ 214342 w 574179"/>
              <a:gd name="connsiteY46" fmla="*/ 201242 h 356903"/>
              <a:gd name="connsiteX47" fmla="*/ 214342 w 574179"/>
              <a:gd name="connsiteY47" fmla="*/ 178022 h 356903"/>
              <a:gd name="connsiteX48" fmla="*/ 359836 w 574179"/>
              <a:gd name="connsiteY48" fmla="*/ 137601 h 356903"/>
              <a:gd name="connsiteX49" fmla="*/ 359836 w 574179"/>
              <a:gd name="connsiteY49" fmla="*/ 160822 h 356903"/>
              <a:gd name="connsiteX50" fmla="*/ 382220 w 574179"/>
              <a:gd name="connsiteY50" fmla="*/ 160822 h 356903"/>
              <a:gd name="connsiteX51" fmla="*/ 382220 w 574179"/>
              <a:gd name="connsiteY51" fmla="*/ 137601 h 356903"/>
              <a:gd name="connsiteX52" fmla="*/ 318512 w 574179"/>
              <a:gd name="connsiteY52" fmla="*/ 137601 h 356903"/>
              <a:gd name="connsiteX53" fmla="*/ 318512 w 574179"/>
              <a:gd name="connsiteY53" fmla="*/ 160822 h 356903"/>
              <a:gd name="connsiteX54" fmla="*/ 341757 w 574179"/>
              <a:gd name="connsiteY54" fmla="*/ 160822 h 356903"/>
              <a:gd name="connsiteX55" fmla="*/ 341757 w 574179"/>
              <a:gd name="connsiteY55" fmla="*/ 137601 h 356903"/>
              <a:gd name="connsiteX56" fmla="*/ 231561 w 574179"/>
              <a:gd name="connsiteY56" fmla="*/ 137601 h 356903"/>
              <a:gd name="connsiteX57" fmla="*/ 231561 w 574179"/>
              <a:gd name="connsiteY57" fmla="*/ 160822 h 356903"/>
              <a:gd name="connsiteX58" fmla="*/ 254805 w 574179"/>
              <a:gd name="connsiteY58" fmla="*/ 160822 h 356903"/>
              <a:gd name="connsiteX59" fmla="*/ 254805 w 574179"/>
              <a:gd name="connsiteY59" fmla="*/ 137601 h 356903"/>
              <a:gd name="connsiteX60" fmla="*/ 191098 w 574179"/>
              <a:gd name="connsiteY60" fmla="*/ 137601 h 356903"/>
              <a:gd name="connsiteX61" fmla="*/ 191098 w 574179"/>
              <a:gd name="connsiteY61" fmla="*/ 160822 h 356903"/>
              <a:gd name="connsiteX62" fmla="*/ 214342 w 574179"/>
              <a:gd name="connsiteY62" fmla="*/ 160822 h 356903"/>
              <a:gd name="connsiteX63" fmla="*/ 214342 w 574179"/>
              <a:gd name="connsiteY63" fmla="*/ 137601 h 356903"/>
              <a:gd name="connsiteX64" fmla="*/ 434779 w 574179"/>
              <a:gd name="connsiteY64" fmla="*/ 127287 h 356903"/>
              <a:gd name="connsiteX65" fmla="*/ 525992 w 574179"/>
              <a:gd name="connsiteY65" fmla="*/ 127287 h 356903"/>
              <a:gd name="connsiteX66" fmla="*/ 574179 w 574179"/>
              <a:gd name="connsiteY66" fmla="*/ 165987 h 356903"/>
              <a:gd name="connsiteX67" fmla="*/ 547504 w 574179"/>
              <a:gd name="connsiteY67" fmla="*/ 165987 h 356903"/>
              <a:gd name="connsiteX68" fmla="*/ 547504 w 574179"/>
              <a:gd name="connsiteY68" fmla="*/ 356903 h 356903"/>
              <a:gd name="connsiteX69" fmla="*/ 434779 w 574179"/>
              <a:gd name="connsiteY69" fmla="*/ 356903 h 356903"/>
              <a:gd name="connsiteX70" fmla="*/ 47327 w 574179"/>
              <a:gd name="connsiteY70" fmla="*/ 127287 h 356903"/>
              <a:gd name="connsiteX71" fmla="*/ 139400 w 574179"/>
              <a:gd name="connsiteY71" fmla="*/ 127287 h 356903"/>
              <a:gd name="connsiteX72" fmla="*/ 139400 w 574179"/>
              <a:gd name="connsiteY72" fmla="*/ 356903 h 356903"/>
              <a:gd name="connsiteX73" fmla="*/ 25815 w 574179"/>
              <a:gd name="connsiteY73" fmla="*/ 356903 h 356903"/>
              <a:gd name="connsiteX74" fmla="*/ 25815 w 574179"/>
              <a:gd name="connsiteY74" fmla="*/ 165987 h 356903"/>
              <a:gd name="connsiteX75" fmla="*/ 0 w 574179"/>
              <a:gd name="connsiteY75" fmla="*/ 165987 h 356903"/>
              <a:gd name="connsiteX76" fmla="*/ 191098 w 574179"/>
              <a:gd name="connsiteY76" fmla="*/ 0 h 356903"/>
              <a:gd name="connsiteX77" fmla="*/ 194542 w 574179"/>
              <a:gd name="connsiteY77" fmla="*/ 0 h 356903"/>
              <a:gd name="connsiteX78" fmla="*/ 194542 w 574179"/>
              <a:gd name="connsiteY78" fmla="*/ 5160 h 356903"/>
              <a:gd name="connsiteX79" fmla="*/ 214342 w 574179"/>
              <a:gd name="connsiteY79" fmla="*/ 12040 h 356903"/>
              <a:gd name="connsiteX80" fmla="*/ 214342 w 574179"/>
              <a:gd name="connsiteY80" fmla="*/ 29241 h 356903"/>
              <a:gd name="connsiteX81" fmla="*/ 194542 w 574179"/>
              <a:gd name="connsiteY81" fmla="*/ 21500 h 356903"/>
              <a:gd name="connsiteX82" fmla="*/ 194542 w 574179"/>
              <a:gd name="connsiteY82" fmla="*/ 57621 h 356903"/>
              <a:gd name="connsiteX83" fmla="*/ 358975 w 574179"/>
              <a:gd name="connsiteY83" fmla="*/ 57621 h 356903"/>
              <a:gd name="connsiteX84" fmla="*/ 358975 w 574179"/>
              <a:gd name="connsiteY84" fmla="*/ 17200 h 356903"/>
              <a:gd name="connsiteX85" fmla="*/ 358975 w 574179"/>
              <a:gd name="connsiteY85" fmla="*/ 0 h 356903"/>
              <a:gd name="connsiteX86" fmla="*/ 362419 w 574179"/>
              <a:gd name="connsiteY86" fmla="*/ 0 h 356903"/>
              <a:gd name="connsiteX87" fmla="*/ 362419 w 574179"/>
              <a:gd name="connsiteY87" fmla="*/ 5160 h 356903"/>
              <a:gd name="connsiteX88" fmla="*/ 383081 w 574179"/>
              <a:gd name="connsiteY88" fmla="*/ 12040 h 356903"/>
              <a:gd name="connsiteX89" fmla="*/ 383081 w 574179"/>
              <a:gd name="connsiteY89" fmla="*/ 29241 h 356903"/>
              <a:gd name="connsiteX90" fmla="*/ 362419 w 574179"/>
              <a:gd name="connsiteY90" fmla="*/ 21500 h 356903"/>
              <a:gd name="connsiteX91" fmla="*/ 362419 w 574179"/>
              <a:gd name="connsiteY91" fmla="*/ 57621 h 356903"/>
              <a:gd name="connsiteX92" fmla="*/ 417517 w 574179"/>
              <a:gd name="connsiteY92" fmla="*/ 57621 h 356903"/>
              <a:gd name="connsiteX93" fmla="*/ 443344 w 574179"/>
              <a:gd name="connsiteY93" fmla="*/ 96321 h 356903"/>
              <a:gd name="connsiteX94" fmla="*/ 417517 w 574179"/>
              <a:gd name="connsiteY94" fmla="*/ 96321 h 356903"/>
              <a:gd name="connsiteX95" fmla="*/ 417517 w 574179"/>
              <a:gd name="connsiteY95" fmla="*/ 356903 h 356903"/>
              <a:gd name="connsiteX96" fmla="*/ 318512 w 574179"/>
              <a:gd name="connsiteY96" fmla="*/ 356903 h 356903"/>
              <a:gd name="connsiteX97" fmla="*/ 318512 w 574179"/>
              <a:gd name="connsiteY97" fmla="*/ 278643 h 356903"/>
              <a:gd name="connsiteX98" fmla="*/ 254805 w 574179"/>
              <a:gd name="connsiteY98" fmla="*/ 278643 h 356903"/>
              <a:gd name="connsiteX99" fmla="*/ 254805 w 574179"/>
              <a:gd name="connsiteY99" fmla="*/ 356903 h 356903"/>
              <a:gd name="connsiteX100" fmla="*/ 156662 w 574179"/>
              <a:gd name="connsiteY100" fmla="*/ 356903 h 356903"/>
              <a:gd name="connsiteX101" fmla="*/ 156662 w 574179"/>
              <a:gd name="connsiteY101" fmla="*/ 96321 h 356903"/>
              <a:gd name="connsiteX102" fmla="*/ 130834 w 574179"/>
              <a:gd name="connsiteY102" fmla="*/ 96321 h 356903"/>
              <a:gd name="connsiteX103" fmla="*/ 156662 w 574179"/>
              <a:gd name="connsiteY103" fmla="*/ 57621 h 356903"/>
              <a:gd name="connsiteX104" fmla="*/ 191098 w 574179"/>
              <a:gd name="connsiteY104" fmla="*/ 57621 h 356903"/>
              <a:gd name="connsiteX105" fmla="*/ 191098 w 574179"/>
              <a:gd name="connsiteY105" fmla="*/ 17200 h 35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74179" h="356903">
                <a:moveTo>
                  <a:pt x="489851" y="262305"/>
                </a:moveTo>
                <a:lnTo>
                  <a:pt x="489851" y="284665"/>
                </a:lnTo>
                <a:lnTo>
                  <a:pt x="513084" y="284665"/>
                </a:lnTo>
                <a:lnTo>
                  <a:pt x="513084" y="262305"/>
                </a:lnTo>
                <a:close/>
                <a:moveTo>
                  <a:pt x="449408" y="262305"/>
                </a:moveTo>
                <a:lnTo>
                  <a:pt x="449408" y="284665"/>
                </a:lnTo>
                <a:lnTo>
                  <a:pt x="472641" y="284665"/>
                </a:lnTo>
                <a:lnTo>
                  <a:pt x="472641" y="262305"/>
                </a:lnTo>
                <a:close/>
                <a:moveTo>
                  <a:pt x="101538" y="262305"/>
                </a:moveTo>
                <a:lnTo>
                  <a:pt x="101538" y="284665"/>
                </a:lnTo>
                <a:lnTo>
                  <a:pt x="124771" y="284665"/>
                </a:lnTo>
                <a:lnTo>
                  <a:pt x="124771" y="262305"/>
                </a:lnTo>
                <a:close/>
                <a:moveTo>
                  <a:pt x="61095" y="262305"/>
                </a:moveTo>
                <a:lnTo>
                  <a:pt x="61095" y="284665"/>
                </a:lnTo>
                <a:lnTo>
                  <a:pt x="84328" y="284665"/>
                </a:lnTo>
                <a:lnTo>
                  <a:pt x="84328" y="262305"/>
                </a:lnTo>
                <a:close/>
                <a:moveTo>
                  <a:pt x="489851" y="221026"/>
                </a:moveTo>
                <a:lnTo>
                  <a:pt x="489851" y="244245"/>
                </a:lnTo>
                <a:lnTo>
                  <a:pt x="513084" y="244245"/>
                </a:lnTo>
                <a:lnTo>
                  <a:pt x="513084" y="221026"/>
                </a:lnTo>
                <a:close/>
                <a:moveTo>
                  <a:pt x="449408" y="221026"/>
                </a:moveTo>
                <a:lnTo>
                  <a:pt x="449408" y="244245"/>
                </a:lnTo>
                <a:lnTo>
                  <a:pt x="472641" y="244245"/>
                </a:lnTo>
                <a:lnTo>
                  <a:pt x="472641" y="221026"/>
                </a:lnTo>
                <a:close/>
                <a:moveTo>
                  <a:pt x="101538" y="221026"/>
                </a:moveTo>
                <a:lnTo>
                  <a:pt x="101538" y="244245"/>
                </a:lnTo>
                <a:lnTo>
                  <a:pt x="124771" y="244245"/>
                </a:lnTo>
                <a:lnTo>
                  <a:pt x="124771" y="221026"/>
                </a:lnTo>
                <a:close/>
                <a:moveTo>
                  <a:pt x="61095" y="221026"/>
                </a:moveTo>
                <a:lnTo>
                  <a:pt x="61095" y="244245"/>
                </a:lnTo>
                <a:lnTo>
                  <a:pt x="84328" y="244245"/>
                </a:lnTo>
                <a:lnTo>
                  <a:pt x="84328" y="221026"/>
                </a:lnTo>
                <a:close/>
                <a:moveTo>
                  <a:pt x="359836" y="178022"/>
                </a:moveTo>
                <a:lnTo>
                  <a:pt x="359836" y="201242"/>
                </a:lnTo>
                <a:lnTo>
                  <a:pt x="382220" y="201242"/>
                </a:lnTo>
                <a:lnTo>
                  <a:pt x="382220" y="178022"/>
                </a:lnTo>
                <a:close/>
                <a:moveTo>
                  <a:pt x="318512" y="178022"/>
                </a:moveTo>
                <a:lnTo>
                  <a:pt x="318512" y="201242"/>
                </a:lnTo>
                <a:lnTo>
                  <a:pt x="341757" y="201242"/>
                </a:lnTo>
                <a:lnTo>
                  <a:pt x="341757" y="178022"/>
                </a:lnTo>
                <a:close/>
                <a:moveTo>
                  <a:pt x="231561" y="178022"/>
                </a:moveTo>
                <a:lnTo>
                  <a:pt x="231561" y="201242"/>
                </a:lnTo>
                <a:lnTo>
                  <a:pt x="254805" y="201242"/>
                </a:lnTo>
                <a:lnTo>
                  <a:pt x="254805" y="178022"/>
                </a:lnTo>
                <a:close/>
                <a:moveTo>
                  <a:pt x="191098" y="178022"/>
                </a:moveTo>
                <a:lnTo>
                  <a:pt x="191098" y="201242"/>
                </a:lnTo>
                <a:lnTo>
                  <a:pt x="214342" y="201242"/>
                </a:lnTo>
                <a:lnTo>
                  <a:pt x="214342" y="178022"/>
                </a:lnTo>
                <a:close/>
                <a:moveTo>
                  <a:pt x="359836" y="137601"/>
                </a:moveTo>
                <a:lnTo>
                  <a:pt x="359836" y="160822"/>
                </a:lnTo>
                <a:lnTo>
                  <a:pt x="382220" y="160822"/>
                </a:lnTo>
                <a:lnTo>
                  <a:pt x="382220" y="137601"/>
                </a:lnTo>
                <a:close/>
                <a:moveTo>
                  <a:pt x="318512" y="137601"/>
                </a:moveTo>
                <a:lnTo>
                  <a:pt x="318512" y="160822"/>
                </a:lnTo>
                <a:lnTo>
                  <a:pt x="341757" y="160822"/>
                </a:lnTo>
                <a:lnTo>
                  <a:pt x="341757" y="137601"/>
                </a:lnTo>
                <a:close/>
                <a:moveTo>
                  <a:pt x="231561" y="137601"/>
                </a:moveTo>
                <a:lnTo>
                  <a:pt x="231561" y="160822"/>
                </a:lnTo>
                <a:lnTo>
                  <a:pt x="254805" y="160822"/>
                </a:lnTo>
                <a:lnTo>
                  <a:pt x="254805" y="137601"/>
                </a:lnTo>
                <a:close/>
                <a:moveTo>
                  <a:pt x="191098" y="137601"/>
                </a:moveTo>
                <a:lnTo>
                  <a:pt x="191098" y="160822"/>
                </a:lnTo>
                <a:lnTo>
                  <a:pt x="214342" y="160822"/>
                </a:lnTo>
                <a:lnTo>
                  <a:pt x="214342" y="137601"/>
                </a:lnTo>
                <a:close/>
                <a:moveTo>
                  <a:pt x="434779" y="127287"/>
                </a:moveTo>
                <a:lnTo>
                  <a:pt x="525992" y="127287"/>
                </a:lnTo>
                <a:lnTo>
                  <a:pt x="574179" y="165987"/>
                </a:lnTo>
                <a:lnTo>
                  <a:pt x="547504" y="165987"/>
                </a:lnTo>
                <a:lnTo>
                  <a:pt x="547504" y="356903"/>
                </a:lnTo>
                <a:lnTo>
                  <a:pt x="434779" y="356903"/>
                </a:lnTo>
                <a:close/>
                <a:moveTo>
                  <a:pt x="47327" y="127287"/>
                </a:moveTo>
                <a:lnTo>
                  <a:pt x="139400" y="127287"/>
                </a:lnTo>
                <a:lnTo>
                  <a:pt x="139400" y="356903"/>
                </a:lnTo>
                <a:lnTo>
                  <a:pt x="25815" y="356903"/>
                </a:lnTo>
                <a:lnTo>
                  <a:pt x="25815" y="165987"/>
                </a:lnTo>
                <a:lnTo>
                  <a:pt x="0" y="165987"/>
                </a:lnTo>
                <a:close/>
                <a:moveTo>
                  <a:pt x="191098" y="0"/>
                </a:moveTo>
                <a:lnTo>
                  <a:pt x="194542" y="0"/>
                </a:lnTo>
                <a:lnTo>
                  <a:pt x="194542" y="5160"/>
                </a:lnTo>
                <a:cubicBezTo>
                  <a:pt x="201429" y="11180"/>
                  <a:pt x="208316" y="-2580"/>
                  <a:pt x="214342" y="12040"/>
                </a:cubicBezTo>
                <a:lnTo>
                  <a:pt x="214342" y="29241"/>
                </a:lnTo>
                <a:cubicBezTo>
                  <a:pt x="208316" y="14620"/>
                  <a:pt x="201429" y="27521"/>
                  <a:pt x="194542" y="21500"/>
                </a:cubicBezTo>
                <a:lnTo>
                  <a:pt x="194542" y="57621"/>
                </a:lnTo>
                <a:lnTo>
                  <a:pt x="358975" y="57621"/>
                </a:lnTo>
                <a:lnTo>
                  <a:pt x="358975" y="17200"/>
                </a:lnTo>
                <a:lnTo>
                  <a:pt x="358975" y="0"/>
                </a:lnTo>
                <a:lnTo>
                  <a:pt x="362419" y="0"/>
                </a:lnTo>
                <a:lnTo>
                  <a:pt x="362419" y="5160"/>
                </a:lnTo>
                <a:cubicBezTo>
                  <a:pt x="369306" y="11180"/>
                  <a:pt x="376193" y="-2580"/>
                  <a:pt x="383081" y="12040"/>
                </a:cubicBezTo>
                <a:lnTo>
                  <a:pt x="383081" y="29241"/>
                </a:lnTo>
                <a:cubicBezTo>
                  <a:pt x="376193" y="14620"/>
                  <a:pt x="369306" y="27521"/>
                  <a:pt x="362419" y="21500"/>
                </a:cubicBezTo>
                <a:lnTo>
                  <a:pt x="362419" y="57621"/>
                </a:lnTo>
                <a:lnTo>
                  <a:pt x="417517" y="57621"/>
                </a:lnTo>
                <a:lnTo>
                  <a:pt x="443344" y="96321"/>
                </a:lnTo>
                <a:lnTo>
                  <a:pt x="417517" y="96321"/>
                </a:lnTo>
                <a:lnTo>
                  <a:pt x="417517" y="356903"/>
                </a:lnTo>
                <a:lnTo>
                  <a:pt x="318512" y="356903"/>
                </a:lnTo>
                <a:lnTo>
                  <a:pt x="318512" y="278643"/>
                </a:lnTo>
                <a:lnTo>
                  <a:pt x="254805" y="278643"/>
                </a:lnTo>
                <a:lnTo>
                  <a:pt x="254805" y="356903"/>
                </a:lnTo>
                <a:lnTo>
                  <a:pt x="156662" y="356903"/>
                </a:lnTo>
                <a:lnTo>
                  <a:pt x="156662" y="96321"/>
                </a:lnTo>
                <a:lnTo>
                  <a:pt x="130834" y="96321"/>
                </a:lnTo>
                <a:lnTo>
                  <a:pt x="156662" y="57621"/>
                </a:lnTo>
                <a:lnTo>
                  <a:pt x="191098" y="57621"/>
                </a:lnTo>
                <a:lnTo>
                  <a:pt x="191098" y="172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a:ea typeface="阿里巴巴普惠体 R"/>
              <a:cs typeface="+mn-cs"/>
            </a:endParaRPr>
          </a:p>
        </p:txBody>
      </p:sp>
      <p:grpSp>
        <p:nvGrpSpPr>
          <p:cNvPr id="29" name="组合 28">
            <a:extLst>
              <a:ext uri="{FF2B5EF4-FFF2-40B4-BE49-F238E27FC236}">
                <a16:creationId xmlns:a16="http://schemas.microsoft.com/office/drawing/2014/main" id="{A456D3B2-AF52-B8DD-30AF-3539F00A46DC}"/>
              </a:ext>
            </a:extLst>
          </p:cNvPr>
          <p:cNvGrpSpPr/>
          <p:nvPr/>
        </p:nvGrpSpPr>
        <p:grpSpPr>
          <a:xfrm>
            <a:off x="226771" y="1343243"/>
            <a:ext cx="2771277" cy="431384"/>
            <a:chOff x="-614740" y="1285561"/>
            <a:chExt cx="3445944" cy="423761"/>
          </a:xfrm>
          <a:solidFill>
            <a:schemeClr val="accent2">
              <a:lumMod val="75000"/>
            </a:schemeClr>
          </a:solidFill>
        </p:grpSpPr>
        <p:sp>
          <p:nvSpPr>
            <p:cNvPr id="30" name="矩形: 圆角 29">
              <a:extLst>
                <a:ext uri="{FF2B5EF4-FFF2-40B4-BE49-F238E27FC236}">
                  <a16:creationId xmlns:a16="http://schemas.microsoft.com/office/drawing/2014/main" id="{FCA382F9-7E31-A379-171F-48F0EFBCF353}"/>
                </a:ext>
              </a:extLst>
            </p:cNvPr>
            <p:cNvSpPr/>
            <p:nvPr/>
          </p:nvSpPr>
          <p:spPr>
            <a:xfrm>
              <a:off x="-614740" y="1285561"/>
              <a:ext cx="3445944" cy="416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苹方 粗体" panose="020B0600000000000000" pitchFamily="34" charset="-122"/>
                <a:ea typeface="苹方 粗体" panose="020B0600000000000000" pitchFamily="34" charset="-122"/>
              </a:endParaRPr>
            </a:p>
          </p:txBody>
        </p:sp>
        <p:sp>
          <p:nvSpPr>
            <p:cNvPr id="31" name="文本框 30">
              <a:extLst>
                <a:ext uri="{FF2B5EF4-FFF2-40B4-BE49-F238E27FC236}">
                  <a16:creationId xmlns:a16="http://schemas.microsoft.com/office/drawing/2014/main" id="{87B0260A-971B-DB69-7ECC-7D62A6250AB0}"/>
                </a:ext>
              </a:extLst>
            </p:cNvPr>
            <p:cNvSpPr txBox="1"/>
            <p:nvPr/>
          </p:nvSpPr>
          <p:spPr>
            <a:xfrm>
              <a:off x="-434008" y="1316282"/>
              <a:ext cx="3084478" cy="393040"/>
            </a:xfrm>
            <a:prstGeom prst="rect">
              <a:avLst/>
            </a:prstGeom>
            <a:grp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苹方 粗体" panose="020B0600000000000000" pitchFamily="34" charset="-122"/>
                  <a:ea typeface="苹方 粗体" panose="020B0600000000000000" pitchFamily="34" charset="-122"/>
                </a:rPr>
                <a:t>填充及金线偏移分析</a:t>
              </a:r>
            </a:p>
          </p:txBody>
        </p:sp>
      </p:grpSp>
      <p:grpSp>
        <p:nvGrpSpPr>
          <p:cNvPr id="32" name="组合 31">
            <a:extLst>
              <a:ext uri="{FF2B5EF4-FFF2-40B4-BE49-F238E27FC236}">
                <a16:creationId xmlns:a16="http://schemas.microsoft.com/office/drawing/2014/main" id="{D0FD249D-F6A2-4F62-6953-6D505E763C2C}"/>
              </a:ext>
            </a:extLst>
          </p:cNvPr>
          <p:cNvGrpSpPr/>
          <p:nvPr/>
        </p:nvGrpSpPr>
        <p:grpSpPr>
          <a:xfrm>
            <a:off x="8918248" y="4720098"/>
            <a:ext cx="2987952" cy="422448"/>
            <a:chOff x="-501857" y="1285561"/>
            <a:chExt cx="3163328" cy="422448"/>
          </a:xfrm>
          <a:solidFill>
            <a:schemeClr val="accent2">
              <a:lumMod val="75000"/>
            </a:schemeClr>
          </a:solidFill>
        </p:grpSpPr>
        <p:sp>
          <p:nvSpPr>
            <p:cNvPr id="33" name="矩形: 圆角 32">
              <a:extLst>
                <a:ext uri="{FF2B5EF4-FFF2-40B4-BE49-F238E27FC236}">
                  <a16:creationId xmlns:a16="http://schemas.microsoft.com/office/drawing/2014/main" id="{D72C31C3-EDFA-E3B8-EAFA-166301460E33}"/>
                </a:ext>
              </a:extLst>
            </p:cNvPr>
            <p:cNvSpPr/>
            <p:nvPr/>
          </p:nvSpPr>
          <p:spPr>
            <a:xfrm>
              <a:off x="-501857" y="1285561"/>
              <a:ext cx="3163328" cy="416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苹方 粗体" panose="020B0600000000000000" pitchFamily="34" charset="-122"/>
                <a:ea typeface="苹方 粗体" panose="020B0600000000000000" pitchFamily="34" charset="-122"/>
              </a:endParaRPr>
            </a:p>
          </p:txBody>
        </p:sp>
        <p:sp>
          <p:nvSpPr>
            <p:cNvPr id="34" name="文本框 33">
              <a:extLst>
                <a:ext uri="{FF2B5EF4-FFF2-40B4-BE49-F238E27FC236}">
                  <a16:creationId xmlns:a16="http://schemas.microsoft.com/office/drawing/2014/main" id="{EEB7F2BC-D1B9-1747-1B69-3EE4DDDE07C0}"/>
                </a:ext>
              </a:extLst>
            </p:cNvPr>
            <p:cNvSpPr txBox="1"/>
            <p:nvPr/>
          </p:nvSpPr>
          <p:spPr>
            <a:xfrm>
              <a:off x="-306526" y="1307899"/>
              <a:ext cx="2745460" cy="400110"/>
            </a:xfrm>
            <a:prstGeom prst="rect">
              <a:avLst/>
            </a:prstGeom>
            <a:grp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苹方 粗体" panose="020B0600000000000000" pitchFamily="34" charset="-122"/>
                  <a:ea typeface="苹方 粗体" panose="020B0600000000000000" pitchFamily="34" charset="-122"/>
                </a:rPr>
                <a:t>晶圆级</a:t>
              </a:r>
              <a:r>
                <a:rPr kumimoji="0" lang="en-US" altLang="zh-CN" sz="2000" b="0" i="0" u="none" strike="noStrike" kern="1200" cap="none" spc="0" normalizeH="0" baseline="0" noProof="0" dirty="0">
                  <a:ln>
                    <a:noFill/>
                  </a:ln>
                  <a:solidFill>
                    <a:prstClr val="white"/>
                  </a:solidFill>
                  <a:effectLst/>
                  <a:uLnTx/>
                  <a:uFillTx/>
                  <a:latin typeface="苹方 粗体" panose="020B0600000000000000" pitchFamily="34" charset="-122"/>
                  <a:ea typeface="苹方 粗体" panose="020B0600000000000000" pitchFamily="34" charset="-122"/>
                </a:rPr>
                <a:t>Molding</a:t>
              </a:r>
              <a:r>
                <a:rPr kumimoji="0" lang="zh-CN" altLang="en-US" sz="2000" b="0" i="0" u="none" strike="noStrike" kern="1200" cap="none" spc="0" normalizeH="0" baseline="0" noProof="0" dirty="0">
                  <a:ln>
                    <a:noFill/>
                  </a:ln>
                  <a:solidFill>
                    <a:prstClr val="white"/>
                  </a:solidFill>
                  <a:effectLst/>
                  <a:uLnTx/>
                  <a:uFillTx/>
                  <a:latin typeface="苹方 粗体" panose="020B0600000000000000" pitchFamily="34" charset="-122"/>
                  <a:ea typeface="苹方 粗体" panose="020B0600000000000000" pitchFamily="34" charset="-122"/>
                </a:rPr>
                <a:t>分析</a:t>
              </a:r>
            </a:p>
          </p:txBody>
        </p:sp>
      </p:grpSp>
      <p:grpSp>
        <p:nvGrpSpPr>
          <p:cNvPr id="35" name="组合 34">
            <a:extLst>
              <a:ext uri="{FF2B5EF4-FFF2-40B4-BE49-F238E27FC236}">
                <a16:creationId xmlns:a16="http://schemas.microsoft.com/office/drawing/2014/main" id="{20AB4D46-D46C-BBCD-5F50-05745271159E}"/>
              </a:ext>
            </a:extLst>
          </p:cNvPr>
          <p:cNvGrpSpPr/>
          <p:nvPr/>
        </p:nvGrpSpPr>
        <p:grpSpPr>
          <a:xfrm>
            <a:off x="9102750" y="1343242"/>
            <a:ext cx="2729837" cy="416199"/>
            <a:chOff x="-297762" y="1285561"/>
            <a:chExt cx="3091171" cy="416199"/>
          </a:xfrm>
          <a:solidFill>
            <a:schemeClr val="accent2">
              <a:lumMod val="75000"/>
            </a:schemeClr>
          </a:solidFill>
        </p:grpSpPr>
        <p:sp>
          <p:nvSpPr>
            <p:cNvPr id="36" name="矩形: 圆角 35">
              <a:extLst>
                <a:ext uri="{FF2B5EF4-FFF2-40B4-BE49-F238E27FC236}">
                  <a16:creationId xmlns:a16="http://schemas.microsoft.com/office/drawing/2014/main" id="{528091F4-5BE3-EFE7-163B-453FF62039D7}"/>
                </a:ext>
              </a:extLst>
            </p:cNvPr>
            <p:cNvSpPr/>
            <p:nvPr/>
          </p:nvSpPr>
          <p:spPr>
            <a:xfrm>
              <a:off x="-297762" y="1285561"/>
              <a:ext cx="3091171" cy="416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苹方 粗体" panose="020B0600000000000000" pitchFamily="34" charset="-122"/>
                <a:ea typeface="苹方 粗体" panose="020B0600000000000000" pitchFamily="34" charset="-122"/>
              </a:endParaRPr>
            </a:p>
          </p:txBody>
        </p:sp>
        <p:sp>
          <p:nvSpPr>
            <p:cNvPr id="37" name="文本框 36">
              <a:extLst>
                <a:ext uri="{FF2B5EF4-FFF2-40B4-BE49-F238E27FC236}">
                  <a16:creationId xmlns:a16="http://schemas.microsoft.com/office/drawing/2014/main" id="{A199F776-1F25-1753-918B-CB318DFCF37F}"/>
                </a:ext>
              </a:extLst>
            </p:cNvPr>
            <p:cNvSpPr txBox="1"/>
            <p:nvPr/>
          </p:nvSpPr>
          <p:spPr>
            <a:xfrm>
              <a:off x="-62406" y="1293050"/>
              <a:ext cx="2625789" cy="400110"/>
            </a:xfrm>
            <a:prstGeom prst="rect">
              <a:avLst/>
            </a:prstGeom>
            <a:grp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苹方 粗体" panose="020B0600000000000000" pitchFamily="34" charset="-122"/>
                  <a:ea typeface="苹方 粗体" panose="020B0600000000000000" pitchFamily="34" charset="-122"/>
                </a:rPr>
                <a:t>底部填充分析</a:t>
              </a:r>
            </a:p>
          </p:txBody>
        </p:sp>
      </p:grpSp>
      <p:grpSp>
        <p:nvGrpSpPr>
          <p:cNvPr id="38" name="组合 37">
            <a:extLst>
              <a:ext uri="{FF2B5EF4-FFF2-40B4-BE49-F238E27FC236}">
                <a16:creationId xmlns:a16="http://schemas.microsoft.com/office/drawing/2014/main" id="{EC3AA807-4150-D4C4-D85A-D7F2F3DC20AF}"/>
              </a:ext>
            </a:extLst>
          </p:cNvPr>
          <p:cNvGrpSpPr/>
          <p:nvPr/>
        </p:nvGrpSpPr>
        <p:grpSpPr>
          <a:xfrm>
            <a:off x="285800" y="4681322"/>
            <a:ext cx="2712249" cy="431730"/>
            <a:chOff x="-456071" y="1285561"/>
            <a:chExt cx="3266578" cy="431730"/>
          </a:xfrm>
          <a:solidFill>
            <a:schemeClr val="accent2">
              <a:lumMod val="75000"/>
            </a:schemeClr>
          </a:solidFill>
        </p:grpSpPr>
        <p:sp>
          <p:nvSpPr>
            <p:cNvPr id="39" name="矩形: 圆角 38">
              <a:extLst>
                <a:ext uri="{FF2B5EF4-FFF2-40B4-BE49-F238E27FC236}">
                  <a16:creationId xmlns:a16="http://schemas.microsoft.com/office/drawing/2014/main" id="{7F16B4BD-5E0C-D5F3-A850-9558DC9A01BE}"/>
                </a:ext>
              </a:extLst>
            </p:cNvPr>
            <p:cNvSpPr/>
            <p:nvPr/>
          </p:nvSpPr>
          <p:spPr>
            <a:xfrm>
              <a:off x="-456071" y="1285561"/>
              <a:ext cx="3266578" cy="416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苹方 粗体" panose="020B0600000000000000" pitchFamily="34" charset="-122"/>
                <a:ea typeface="苹方 粗体" panose="020B0600000000000000" pitchFamily="34" charset="-122"/>
              </a:endParaRPr>
            </a:p>
          </p:txBody>
        </p:sp>
        <p:sp>
          <p:nvSpPr>
            <p:cNvPr id="40" name="文本框 39">
              <a:extLst>
                <a:ext uri="{FF2B5EF4-FFF2-40B4-BE49-F238E27FC236}">
                  <a16:creationId xmlns:a16="http://schemas.microsoft.com/office/drawing/2014/main" id="{F6E97573-D1EF-EFD3-76A4-E948F51604F7}"/>
                </a:ext>
              </a:extLst>
            </p:cNvPr>
            <p:cNvSpPr txBox="1"/>
            <p:nvPr/>
          </p:nvSpPr>
          <p:spPr>
            <a:xfrm>
              <a:off x="-202913" y="1317181"/>
              <a:ext cx="2903195" cy="400110"/>
            </a:xfrm>
            <a:prstGeom prst="rect">
              <a:avLst/>
            </a:prstGeom>
            <a:grp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苹方 粗体" panose="020B0600000000000000" pitchFamily="34" charset="-122"/>
                  <a:ea typeface="苹方 粗体" panose="020B0600000000000000" pitchFamily="34" charset="-122"/>
                </a:rPr>
                <a:t>Strip Molding</a:t>
              </a:r>
              <a:r>
                <a:rPr kumimoji="0" lang="zh-CN" altLang="en-US" sz="2000" b="0" i="0" u="none" strike="noStrike" kern="1200" cap="none" spc="0" normalizeH="0" baseline="0" noProof="0" dirty="0">
                  <a:ln>
                    <a:noFill/>
                  </a:ln>
                  <a:solidFill>
                    <a:prstClr val="white"/>
                  </a:solidFill>
                  <a:effectLst/>
                  <a:uLnTx/>
                  <a:uFillTx/>
                  <a:latin typeface="苹方 粗体" panose="020B0600000000000000" pitchFamily="34" charset="-122"/>
                  <a:ea typeface="苹方 粗体" panose="020B0600000000000000" pitchFamily="34" charset="-122"/>
                </a:rPr>
                <a:t>分析</a:t>
              </a:r>
            </a:p>
          </p:txBody>
        </p:sp>
      </p:grpSp>
      <p:pic>
        <p:nvPicPr>
          <p:cNvPr id="41" name="图片 40">
            <a:extLst>
              <a:ext uri="{FF2B5EF4-FFF2-40B4-BE49-F238E27FC236}">
                <a16:creationId xmlns:a16="http://schemas.microsoft.com/office/drawing/2014/main" id="{D961E68F-4BB1-2F47-1F22-C16DA6820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55" y="1960036"/>
            <a:ext cx="1726601" cy="1971480"/>
          </a:xfrm>
          <a:prstGeom prst="rect">
            <a:avLst/>
          </a:prstGeom>
        </p:spPr>
      </p:pic>
      <p:grpSp>
        <p:nvGrpSpPr>
          <p:cNvPr id="42" name="组合 41">
            <a:extLst>
              <a:ext uri="{FF2B5EF4-FFF2-40B4-BE49-F238E27FC236}">
                <a16:creationId xmlns:a16="http://schemas.microsoft.com/office/drawing/2014/main" id="{DA59F670-5048-05FC-060B-A354BB90E7AA}"/>
              </a:ext>
            </a:extLst>
          </p:cNvPr>
          <p:cNvGrpSpPr/>
          <p:nvPr/>
        </p:nvGrpSpPr>
        <p:grpSpPr>
          <a:xfrm>
            <a:off x="1976525" y="1995404"/>
            <a:ext cx="1586206" cy="1967732"/>
            <a:chOff x="2103872" y="2077261"/>
            <a:chExt cx="1238250" cy="1597734"/>
          </a:xfrm>
        </p:grpSpPr>
        <p:pic>
          <p:nvPicPr>
            <p:cNvPr id="43" name="图片 42">
              <a:extLst>
                <a:ext uri="{FF2B5EF4-FFF2-40B4-BE49-F238E27FC236}">
                  <a16:creationId xmlns:a16="http://schemas.microsoft.com/office/drawing/2014/main" id="{13AD1812-430C-0000-D8DE-49C786306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872" y="2077261"/>
              <a:ext cx="1238250" cy="723900"/>
            </a:xfrm>
            <a:prstGeom prst="rect">
              <a:avLst/>
            </a:prstGeom>
          </p:spPr>
        </p:pic>
        <p:pic>
          <p:nvPicPr>
            <p:cNvPr id="44" name="图片 43">
              <a:extLst>
                <a:ext uri="{FF2B5EF4-FFF2-40B4-BE49-F238E27FC236}">
                  <a16:creationId xmlns:a16="http://schemas.microsoft.com/office/drawing/2014/main" id="{C1D88277-5D20-6224-398C-8761178C2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3872" y="2836795"/>
              <a:ext cx="1238250" cy="838200"/>
            </a:xfrm>
            <a:prstGeom prst="rect">
              <a:avLst/>
            </a:prstGeom>
          </p:spPr>
        </p:pic>
      </p:grpSp>
      <p:sp>
        <p:nvSpPr>
          <p:cNvPr id="45" name="文本框 44">
            <a:extLst>
              <a:ext uri="{FF2B5EF4-FFF2-40B4-BE49-F238E27FC236}">
                <a16:creationId xmlns:a16="http://schemas.microsoft.com/office/drawing/2014/main" id="{10157108-0CD7-F309-50FF-588A94939074}"/>
              </a:ext>
            </a:extLst>
          </p:cNvPr>
          <p:cNvSpPr txBox="1"/>
          <p:nvPr/>
        </p:nvSpPr>
        <p:spPr>
          <a:xfrm>
            <a:off x="415526" y="3980744"/>
            <a:ext cx="1560999" cy="461665"/>
          </a:xfrm>
          <a:prstGeom prst="rect">
            <a:avLst/>
          </a:prstGeom>
          <a:noFill/>
        </p:spPr>
        <p:txBody>
          <a:bodyPr wrap="square">
            <a:spAutoFit/>
          </a:bodyPr>
          <a:lstStyle/>
          <a:p>
            <a:r>
              <a:rPr lang="zh-CN" altLang="en-US" sz="2400" dirty="0">
                <a:solidFill>
                  <a:srgbClr val="864DC3"/>
                </a:solidFill>
                <a:latin typeface="苹方 特粗" panose="020B0800000000000000" pitchFamily="34" charset="-122"/>
                <a:ea typeface="苹方 特粗" panose="020B0800000000000000" pitchFamily="34" charset="-122"/>
              </a:rPr>
              <a:t>填充分析</a:t>
            </a:r>
          </a:p>
        </p:txBody>
      </p:sp>
      <p:sp>
        <p:nvSpPr>
          <p:cNvPr id="46" name="文本框 45">
            <a:extLst>
              <a:ext uri="{FF2B5EF4-FFF2-40B4-BE49-F238E27FC236}">
                <a16:creationId xmlns:a16="http://schemas.microsoft.com/office/drawing/2014/main" id="{CBD6B98E-5045-DE6F-9D7E-C9EA8A03211C}"/>
              </a:ext>
            </a:extLst>
          </p:cNvPr>
          <p:cNvSpPr txBox="1"/>
          <p:nvPr/>
        </p:nvSpPr>
        <p:spPr>
          <a:xfrm>
            <a:off x="1757863" y="3980744"/>
            <a:ext cx="2083719" cy="461665"/>
          </a:xfrm>
          <a:prstGeom prst="rect">
            <a:avLst/>
          </a:prstGeom>
          <a:noFill/>
        </p:spPr>
        <p:txBody>
          <a:bodyPr wrap="square">
            <a:spAutoFit/>
          </a:bodyPr>
          <a:lstStyle/>
          <a:p>
            <a:r>
              <a:rPr lang="zh-CN" altLang="en-US" sz="2400" dirty="0">
                <a:solidFill>
                  <a:srgbClr val="864DC3"/>
                </a:solidFill>
                <a:latin typeface="苹方 特粗" panose="020B0800000000000000" pitchFamily="34" charset="-122"/>
                <a:ea typeface="苹方 特粗" panose="020B0800000000000000" pitchFamily="34" charset="-122"/>
              </a:rPr>
              <a:t>金线偏移分析</a:t>
            </a:r>
          </a:p>
        </p:txBody>
      </p:sp>
      <p:pic>
        <p:nvPicPr>
          <p:cNvPr id="47" name="图片 46">
            <a:extLst>
              <a:ext uri="{FF2B5EF4-FFF2-40B4-BE49-F238E27FC236}">
                <a16:creationId xmlns:a16="http://schemas.microsoft.com/office/drawing/2014/main" id="{DB1961F5-0A05-4D08-7C74-8D4DA23950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317" y="5308233"/>
            <a:ext cx="2895600" cy="1341100"/>
          </a:xfrm>
          <a:prstGeom prst="rect">
            <a:avLst/>
          </a:prstGeom>
        </p:spPr>
      </p:pic>
      <p:pic>
        <p:nvPicPr>
          <p:cNvPr id="48" name="图片 47">
            <a:extLst>
              <a:ext uri="{FF2B5EF4-FFF2-40B4-BE49-F238E27FC236}">
                <a16:creationId xmlns:a16="http://schemas.microsoft.com/office/drawing/2014/main" id="{4D77ABA7-92D0-2C8A-CD0B-9BBAEC01B4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1316" y="3286456"/>
            <a:ext cx="1161107" cy="925520"/>
          </a:xfrm>
          <a:prstGeom prst="rect">
            <a:avLst/>
          </a:prstGeom>
        </p:spPr>
      </p:pic>
      <p:pic>
        <p:nvPicPr>
          <p:cNvPr id="49" name="图片 48">
            <a:extLst>
              <a:ext uri="{FF2B5EF4-FFF2-40B4-BE49-F238E27FC236}">
                <a16:creationId xmlns:a16="http://schemas.microsoft.com/office/drawing/2014/main" id="{68BFE95B-B127-DB90-46F2-77D921EF96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33521" y="2058146"/>
            <a:ext cx="1094827" cy="860102"/>
          </a:xfrm>
          <a:prstGeom prst="rect">
            <a:avLst/>
          </a:prstGeom>
        </p:spPr>
      </p:pic>
      <p:pic>
        <p:nvPicPr>
          <p:cNvPr id="50" name="图片 49">
            <a:extLst>
              <a:ext uri="{FF2B5EF4-FFF2-40B4-BE49-F238E27FC236}">
                <a16:creationId xmlns:a16="http://schemas.microsoft.com/office/drawing/2014/main" id="{2E7B6A03-2FD8-112A-F3A3-231B14741E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15097" y="2037456"/>
            <a:ext cx="1181820" cy="860102"/>
          </a:xfrm>
          <a:prstGeom prst="rect">
            <a:avLst/>
          </a:prstGeom>
        </p:spPr>
      </p:pic>
      <p:pic>
        <p:nvPicPr>
          <p:cNvPr id="51" name="图片 50">
            <a:extLst>
              <a:ext uri="{FF2B5EF4-FFF2-40B4-BE49-F238E27FC236}">
                <a16:creationId xmlns:a16="http://schemas.microsoft.com/office/drawing/2014/main" id="{AFB38C8F-34E4-B3A9-8DF8-6DFA50A21B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5097" y="3286455"/>
            <a:ext cx="1222780" cy="925520"/>
          </a:xfrm>
          <a:prstGeom prst="rect">
            <a:avLst/>
          </a:prstGeom>
        </p:spPr>
      </p:pic>
      <p:sp>
        <p:nvSpPr>
          <p:cNvPr id="52" name="文本框 51">
            <a:extLst>
              <a:ext uri="{FF2B5EF4-FFF2-40B4-BE49-F238E27FC236}">
                <a16:creationId xmlns:a16="http://schemas.microsoft.com/office/drawing/2014/main" id="{D06DC54B-5C6D-9839-C94E-8476C51639EF}"/>
              </a:ext>
            </a:extLst>
          </p:cNvPr>
          <p:cNvSpPr txBox="1"/>
          <p:nvPr/>
        </p:nvSpPr>
        <p:spPr>
          <a:xfrm>
            <a:off x="5297992" y="3528020"/>
            <a:ext cx="2311400" cy="523220"/>
          </a:xfrm>
          <a:prstGeom prst="rect">
            <a:avLst/>
          </a:prstGeom>
          <a:noFill/>
        </p:spPr>
        <p:txBody>
          <a:bodyPr wrap="square" rtlCol="0">
            <a:spAutoFit/>
          </a:bodyPr>
          <a:lstStyle/>
          <a:p>
            <a:pPr fontAlgn="auto">
              <a:spcBef>
                <a:spcPts val="0"/>
              </a:spcBef>
              <a:spcAft>
                <a:spcPts val="0"/>
              </a:spcAft>
              <a:defRPr/>
            </a:pPr>
            <a:r>
              <a:rPr lang="zh-CN" altLang="en-US" sz="2800" dirty="0">
                <a:solidFill>
                  <a:prstClr val="white"/>
                </a:solidFill>
                <a:latin typeface="HarmonyOS Sans SC Black" panose="00000A00000000000000" pitchFamily="2" charset="-122"/>
                <a:ea typeface="HarmonyOS Sans SC Black" panose="00000A00000000000000" pitchFamily="2" charset="-122"/>
              </a:rPr>
              <a:t>底填分析</a:t>
            </a:r>
          </a:p>
        </p:txBody>
      </p:sp>
      <p:sp>
        <p:nvSpPr>
          <p:cNvPr id="53" name="文本框 52">
            <a:extLst>
              <a:ext uri="{FF2B5EF4-FFF2-40B4-BE49-F238E27FC236}">
                <a16:creationId xmlns:a16="http://schemas.microsoft.com/office/drawing/2014/main" id="{C3634032-8196-8DAA-7567-BFA7B40019E1}"/>
              </a:ext>
            </a:extLst>
          </p:cNvPr>
          <p:cNvSpPr txBox="1"/>
          <p:nvPr/>
        </p:nvSpPr>
        <p:spPr>
          <a:xfrm>
            <a:off x="4995003" y="3949966"/>
            <a:ext cx="2895188" cy="523220"/>
          </a:xfrm>
          <a:prstGeom prst="rect">
            <a:avLst/>
          </a:prstGeom>
          <a:noFill/>
        </p:spPr>
        <p:txBody>
          <a:bodyPr wrap="square" rtlCol="0">
            <a:spAutoFit/>
          </a:bodyPr>
          <a:lstStyle/>
          <a:p>
            <a:pPr fontAlgn="auto">
              <a:spcBef>
                <a:spcPts val="0"/>
              </a:spcBef>
              <a:spcAft>
                <a:spcPts val="0"/>
              </a:spcAft>
              <a:defRPr/>
            </a:pPr>
            <a:r>
              <a:rPr lang="zh-CN" altLang="en-US" sz="2800" dirty="0">
                <a:solidFill>
                  <a:prstClr val="white"/>
                </a:solidFill>
                <a:latin typeface="HarmonyOS Sans SC Black" panose="00000A00000000000000" pitchFamily="2" charset="-122"/>
                <a:ea typeface="HarmonyOS Sans SC Black" panose="00000A00000000000000" pitchFamily="2" charset="-122"/>
              </a:rPr>
              <a:t>压缩成型分析</a:t>
            </a:r>
          </a:p>
        </p:txBody>
      </p:sp>
      <p:pic>
        <p:nvPicPr>
          <p:cNvPr id="54" name="图片 53">
            <a:extLst>
              <a:ext uri="{FF2B5EF4-FFF2-40B4-BE49-F238E27FC236}">
                <a16:creationId xmlns:a16="http://schemas.microsoft.com/office/drawing/2014/main" id="{06506C71-30C2-9A0B-6477-709E7563442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94104" y="4805815"/>
            <a:ext cx="462830" cy="462830"/>
          </a:xfrm>
          <a:prstGeom prst="rect">
            <a:avLst/>
          </a:prstGeom>
        </p:spPr>
      </p:pic>
    </p:spTree>
    <p:extLst>
      <p:ext uri="{BB962C8B-B14F-4D97-AF65-F5344CB8AC3E}">
        <p14:creationId xmlns:p14="http://schemas.microsoft.com/office/powerpoint/2010/main" val="123091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dirty="0"/>
              <a:t>中道晶圆级封装工艺能力</a:t>
            </a:r>
          </a:p>
        </p:txBody>
      </p:sp>
      <p:graphicFrame>
        <p:nvGraphicFramePr>
          <p:cNvPr id="3" name="表格 2">
            <a:extLst>
              <a:ext uri="{FF2B5EF4-FFF2-40B4-BE49-F238E27FC236}">
                <a16:creationId xmlns:a16="http://schemas.microsoft.com/office/drawing/2014/main" id="{B83CD4D4-8142-0E43-D3A7-D7B0665E6EC8}"/>
              </a:ext>
            </a:extLst>
          </p:cNvPr>
          <p:cNvGraphicFramePr>
            <a:graphicFrameLocks noGrp="1"/>
          </p:cNvGraphicFramePr>
          <p:nvPr>
            <p:extLst>
              <p:ext uri="{D42A27DB-BD31-4B8C-83A1-F6EECF244321}">
                <p14:modId xmlns:p14="http://schemas.microsoft.com/office/powerpoint/2010/main" val="1360838481"/>
              </p:ext>
            </p:extLst>
          </p:nvPr>
        </p:nvGraphicFramePr>
        <p:xfrm>
          <a:off x="937471" y="2146170"/>
          <a:ext cx="10317057" cy="3478274"/>
        </p:xfrm>
        <a:graphic>
          <a:graphicData uri="http://schemas.openxmlformats.org/drawingml/2006/table">
            <a:tbl>
              <a:tblPr firstRow="1" bandRow="1">
                <a:tableStyleId>{7DF18680-E054-41AD-8BC1-D1AEF772440D}</a:tableStyleId>
              </a:tblPr>
              <a:tblGrid>
                <a:gridCol w="1780881">
                  <a:extLst>
                    <a:ext uri="{9D8B030D-6E8A-4147-A177-3AD203B41FA5}">
                      <a16:colId xmlns:a16="http://schemas.microsoft.com/office/drawing/2014/main" val="1766283045"/>
                    </a:ext>
                  </a:extLst>
                </a:gridCol>
                <a:gridCol w="2231335">
                  <a:extLst>
                    <a:ext uri="{9D8B030D-6E8A-4147-A177-3AD203B41FA5}">
                      <a16:colId xmlns:a16="http://schemas.microsoft.com/office/drawing/2014/main" val="2307711518"/>
                    </a:ext>
                  </a:extLst>
                </a:gridCol>
                <a:gridCol w="2042491">
                  <a:extLst>
                    <a:ext uri="{9D8B030D-6E8A-4147-A177-3AD203B41FA5}">
                      <a16:colId xmlns:a16="http://schemas.microsoft.com/office/drawing/2014/main" val="1654205889"/>
                    </a:ext>
                  </a:extLst>
                </a:gridCol>
                <a:gridCol w="2022613">
                  <a:extLst>
                    <a:ext uri="{9D8B030D-6E8A-4147-A177-3AD203B41FA5}">
                      <a16:colId xmlns:a16="http://schemas.microsoft.com/office/drawing/2014/main" val="1290697896"/>
                    </a:ext>
                  </a:extLst>
                </a:gridCol>
                <a:gridCol w="2239737">
                  <a:extLst>
                    <a:ext uri="{9D8B030D-6E8A-4147-A177-3AD203B41FA5}">
                      <a16:colId xmlns:a16="http://schemas.microsoft.com/office/drawing/2014/main" val="3188501946"/>
                    </a:ext>
                  </a:extLst>
                </a:gridCol>
              </a:tblGrid>
              <a:tr h="771796">
                <a:tc>
                  <a:txBody>
                    <a:bodyPr/>
                    <a:lstStyle/>
                    <a:p>
                      <a:pPr algn="ctr"/>
                      <a:r>
                        <a:rPr lang="en-US" altLang="zh-CN" sz="1400" dirty="0">
                          <a:latin typeface="+mj-lt"/>
                          <a:ea typeface="+mj-ea"/>
                        </a:rPr>
                        <a:t>Bumping</a:t>
                      </a:r>
                      <a:endParaRPr lang="zh-CN" altLang="en-US" sz="1400" dirty="0">
                        <a:latin typeface="+mj-lt"/>
                        <a:ea typeface="+mj-ea"/>
                      </a:endParaRPr>
                    </a:p>
                  </a:txBody>
                  <a:tcPr marL="121920" marR="121920" anchor="ctr">
                    <a:solidFill>
                      <a:schemeClr val="accent1"/>
                    </a:solidFill>
                  </a:tcPr>
                </a:tc>
                <a:tc>
                  <a:txBody>
                    <a:bodyPr/>
                    <a:lstStyle/>
                    <a:p>
                      <a:pPr algn="ctr"/>
                      <a:r>
                        <a:rPr lang="zh-CN" altLang="en-US" sz="1400" dirty="0">
                          <a:latin typeface="+mj-ea"/>
                          <a:ea typeface="+mj-ea"/>
                        </a:rPr>
                        <a:t>扇入型</a:t>
                      </a:r>
                      <a:br>
                        <a:rPr lang="en-US" altLang="zh-CN" sz="1400" dirty="0">
                          <a:latin typeface="+mj-ea"/>
                          <a:ea typeface="+mj-ea"/>
                        </a:rPr>
                      </a:br>
                      <a:r>
                        <a:rPr lang="zh-CN" altLang="en-US" sz="1400" dirty="0">
                          <a:latin typeface="+mj-ea"/>
                          <a:ea typeface="+mj-ea"/>
                        </a:rPr>
                        <a:t>晶圆级封装</a:t>
                      </a:r>
                      <a:br>
                        <a:rPr lang="en-US" altLang="zh-CN" sz="1400" dirty="0">
                          <a:latin typeface="+mj-ea"/>
                          <a:ea typeface="+mj-ea"/>
                        </a:rPr>
                      </a:br>
                      <a:r>
                        <a:rPr lang="en-US" altLang="zh-CN" sz="1400" dirty="0">
                          <a:latin typeface="+mn-lt"/>
                          <a:ea typeface="+mj-ea"/>
                        </a:rPr>
                        <a:t>Fan-In</a:t>
                      </a:r>
                      <a:r>
                        <a:rPr lang="en-US" altLang="zh-CN" sz="1400" baseline="0" dirty="0">
                          <a:latin typeface="+mn-lt"/>
                          <a:ea typeface="+mj-ea"/>
                        </a:rPr>
                        <a:t> WLP</a:t>
                      </a:r>
                      <a:endParaRPr lang="zh-CN" altLang="en-US" sz="1400" dirty="0">
                        <a:latin typeface="+mn-lt"/>
                        <a:ea typeface="+mj-ea"/>
                      </a:endParaRPr>
                    </a:p>
                  </a:txBody>
                  <a:tcPr marL="121920" marR="121920" anchor="ctr">
                    <a:solidFill>
                      <a:schemeClr val="accent1"/>
                    </a:solidFill>
                  </a:tcPr>
                </a:tc>
                <a:tc>
                  <a:txBody>
                    <a:bodyPr/>
                    <a:lstStyle/>
                    <a:p>
                      <a:pPr algn="ctr"/>
                      <a:r>
                        <a:rPr lang="zh-CN" altLang="en-US" sz="1400" dirty="0">
                          <a:latin typeface="+mj-ea"/>
                          <a:ea typeface="+mj-ea"/>
                        </a:rPr>
                        <a:t>扇出型</a:t>
                      </a:r>
                      <a:br>
                        <a:rPr lang="en-US" altLang="zh-CN" sz="1400" dirty="0">
                          <a:latin typeface="+mj-ea"/>
                          <a:ea typeface="+mj-ea"/>
                        </a:rPr>
                      </a:br>
                      <a:r>
                        <a:rPr lang="zh-CN" altLang="en-US" sz="1400" dirty="0">
                          <a:latin typeface="+mj-ea"/>
                          <a:ea typeface="+mj-ea"/>
                        </a:rPr>
                        <a:t>晶圆级封装</a:t>
                      </a:r>
                      <a:br>
                        <a:rPr lang="en-US" altLang="zh-CN" sz="1400" dirty="0">
                          <a:latin typeface="+mj-ea"/>
                          <a:ea typeface="+mj-ea"/>
                        </a:rPr>
                      </a:br>
                      <a:r>
                        <a:rPr lang="en-US" altLang="zh-CN" sz="1400" dirty="0">
                          <a:latin typeface="+mn-lt"/>
                          <a:ea typeface="+mj-ea"/>
                        </a:rPr>
                        <a:t>Fan-Out WLP</a:t>
                      </a:r>
                      <a:endParaRPr lang="zh-CN" altLang="en-US" sz="1400" dirty="0">
                        <a:latin typeface="+mn-lt"/>
                        <a:ea typeface="+mj-ea"/>
                      </a:endParaRPr>
                    </a:p>
                  </a:txBody>
                  <a:tcPr marL="121920" marR="121920" anchor="ctr">
                    <a:solidFill>
                      <a:schemeClr val="accent1"/>
                    </a:solidFill>
                  </a:tcPr>
                </a:tc>
                <a:tc>
                  <a:txBody>
                    <a:bodyPr/>
                    <a:lstStyle/>
                    <a:p>
                      <a:pPr algn="ctr"/>
                      <a:r>
                        <a:rPr lang="zh-CN" altLang="en-US" sz="1400" dirty="0">
                          <a:latin typeface="+mj-ea"/>
                          <a:ea typeface="+mj-ea"/>
                        </a:rPr>
                        <a:t>硅转接板</a:t>
                      </a:r>
                      <a:r>
                        <a:rPr lang="en-US" altLang="zh-CN" sz="1400" dirty="0">
                          <a:latin typeface="+mj-lt"/>
                          <a:ea typeface="+mj-ea"/>
                        </a:rPr>
                        <a:t>TSV Interposer</a:t>
                      </a:r>
                      <a:endParaRPr lang="zh-CN" altLang="en-US" sz="1400" dirty="0">
                        <a:latin typeface="+mj-lt"/>
                        <a:ea typeface="+mj-ea"/>
                      </a:endParaRPr>
                    </a:p>
                  </a:txBody>
                  <a:tcPr marL="121920" marR="121920" anchor="ctr">
                    <a:solidFill>
                      <a:schemeClr val="accent1"/>
                    </a:solidFill>
                  </a:tcPr>
                </a:tc>
                <a:tc>
                  <a:txBody>
                    <a:bodyPr/>
                    <a:lstStyle/>
                    <a:p>
                      <a:pPr algn="ctr"/>
                      <a:r>
                        <a:rPr lang="zh-CN" altLang="en-US" sz="1400" dirty="0">
                          <a:latin typeface="+mj-ea"/>
                          <a:ea typeface="+mj-ea"/>
                        </a:rPr>
                        <a:t>直孔晶圆级封装</a:t>
                      </a:r>
                      <a:r>
                        <a:rPr lang="en-US" altLang="zh-CN" sz="1400" dirty="0">
                          <a:latin typeface="+mn-lt"/>
                          <a:ea typeface="+mj-ea"/>
                        </a:rPr>
                        <a:t>Via Last TSV WLP</a:t>
                      </a:r>
                      <a:endParaRPr lang="zh-CN" altLang="en-US" sz="1400" dirty="0">
                        <a:latin typeface="+mn-lt"/>
                        <a:ea typeface="+mj-ea"/>
                      </a:endParaRPr>
                    </a:p>
                  </a:txBody>
                  <a:tcPr marL="121920" marR="121920" anchor="ctr">
                    <a:solidFill>
                      <a:schemeClr val="accent1"/>
                    </a:solidFill>
                  </a:tcPr>
                </a:tc>
                <a:extLst>
                  <a:ext uri="{0D108BD9-81ED-4DB2-BD59-A6C34878D82A}">
                    <a16:rowId xmlns:a16="http://schemas.microsoft.com/office/drawing/2014/main" val="318609558"/>
                  </a:ext>
                </a:extLst>
              </a:tr>
              <a:tr h="652199">
                <a:tc>
                  <a:txBody>
                    <a:bodyPr/>
                    <a:lstStyle/>
                    <a:p>
                      <a:pPr algn="ctr"/>
                      <a:r>
                        <a:rPr lang="en-US" altLang="zh-CN" sz="1400" dirty="0">
                          <a:latin typeface="+mj-lt"/>
                        </a:rPr>
                        <a:t>8”/12”</a:t>
                      </a:r>
                    </a:p>
                    <a:p>
                      <a:pPr algn="ctr"/>
                      <a:r>
                        <a:rPr lang="en-US" altLang="zh-CN" sz="1400" dirty="0">
                          <a:latin typeface="+mj-lt"/>
                        </a:rPr>
                        <a:t> Cu Pillar</a:t>
                      </a:r>
                      <a:endParaRPr lang="zh-CN" altLang="en-US" sz="1400" dirty="0">
                        <a:latin typeface="+mj-lt"/>
                      </a:endParaRPr>
                    </a:p>
                  </a:txBody>
                  <a:tcPr marL="121920" marR="121920" anchor="ctr">
                    <a:solidFill>
                      <a:schemeClr val="accent5">
                        <a:lumMod val="20000"/>
                        <a:lumOff val="80000"/>
                      </a:schemeClr>
                    </a:solidFill>
                  </a:tcPr>
                </a:tc>
                <a:tc>
                  <a:txBody>
                    <a:bodyPr/>
                    <a:lstStyle/>
                    <a:p>
                      <a:pPr algn="ctr"/>
                      <a:r>
                        <a:rPr lang="en-US" altLang="zh-CN" sz="1400" dirty="0">
                          <a:latin typeface="+mj-lt"/>
                        </a:rPr>
                        <a:t>8”/12” </a:t>
                      </a:r>
                    </a:p>
                    <a:p>
                      <a:pPr algn="ctr"/>
                      <a:r>
                        <a:rPr lang="en-US" altLang="zh-CN" sz="1400" dirty="0">
                          <a:latin typeface="+mj-lt"/>
                        </a:rPr>
                        <a:t>1P1M</a:t>
                      </a:r>
                      <a:endParaRPr lang="zh-CN" altLang="en-US" sz="1400" dirty="0">
                        <a:latin typeface="+mj-lt"/>
                      </a:endParaRPr>
                    </a:p>
                  </a:txBody>
                  <a:tcPr marL="121920" marR="121920" anchor="ctr">
                    <a:solidFill>
                      <a:schemeClr val="accent5">
                        <a:lumMod val="20000"/>
                        <a:lumOff val="80000"/>
                      </a:schemeClr>
                    </a:solidFill>
                  </a:tcPr>
                </a:tc>
                <a:tc>
                  <a:txBody>
                    <a:bodyPr/>
                    <a:lstStyle/>
                    <a:p>
                      <a:pPr algn="ctr"/>
                      <a:r>
                        <a:rPr lang="en-US" altLang="zh-CN" sz="1400" dirty="0">
                          <a:latin typeface="+mj-lt"/>
                        </a:rPr>
                        <a:t>12”</a:t>
                      </a:r>
                      <a:endParaRPr lang="zh-CN" altLang="en-US" sz="1400" dirty="0">
                        <a:latin typeface="+mj-lt"/>
                      </a:endParaRPr>
                    </a:p>
                  </a:txBody>
                  <a:tcPr marL="121920" marR="121920" anchor="ctr">
                    <a:solidFill>
                      <a:schemeClr val="accent5">
                        <a:lumMod val="20000"/>
                        <a:lumOff val="80000"/>
                      </a:schemeClr>
                    </a:solidFill>
                  </a:tcPr>
                </a:tc>
                <a:tc>
                  <a:txBody>
                    <a:bodyPr/>
                    <a:lstStyle/>
                    <a:p>
                      <a:pPr algn="ctr"/>
                      <a:r>
                        <a:rPr lang="en-US" altLang="zh-CN" sz="1400" dirty="0">
                          <a:latin typeface="+mj-lt"/>
                        </a:rPr>
                        <a:t>Max 10:100 TSV Interposer</a:t>
                      </a:r>
                      <a:endParaRPr lang="zh-CN" altLang="en-US" sz="1400" dirty="0">
                        <a:latin typeface="+mj-lt"/>
                      </a:endParaRPr>
                    </a:p>
                  </a:txBody>
                  <a:tcPr marL="121920" marR="121920" anchor="ctr">
                    <a:solidFill>
                      <a:schemeClr val="accent5">
                        <a:lumMod val="20000"/>
                        <a:lumOff val="80000"/>
                      </a:schemeClr>
                    </a:solidFill>
                  </a:tcPr>
                </a:tc>
                <a:tc>
                  <a:txBody>
                    <a:bodyPr/>
                    <a:lstStyle/>
                    <a:p>
                      <a:pPr algn="ctr"/>
                      <a:r>
                        <a:rPr lang="en-US" altLang="zh-CN" sz="1400" dirty="0">
                          <a:latin typeface="+mj-lt"/>
                        </a:rPr>
                        <a:t>12” </a:t>
                      </a:r>
                    </a:p>
                    <a:p>
                      <a:pPr algn="ctr"/>
                      <a:r>
                        <a:rPr lang="en-US" altLang="zh-CN" sz="1400" dirty="0">
                          <a:latin typeface="+mj-lt"/>
                        </a:rPr>
                        <a:t>CIS TSV WLP</a:t>
                      </a:r>
                      <a:endParaRPr lang="zh-CN" altLang="en-US" sz="1400" dirty="0">
                        <a:latin typeface="+mj-lt"/>
                      </a:endParaRPr>
                    </a:p>
                  </a:txBody>
                  <a:tcPr marL="121920" marR="121920" anchor="ctr">
                    <a:solidFill>
                      <a:schemeClr val="accent5">
                        <a:lumMod val="20000"/>
                        <a:lumOff val="80000"/>
                      </a:schemeClr>
                    </a:solidFill>
                  </a:tcPr>
                </a:tc>
                <a:extLst>
                  <a:ext uri="{0D108BD9-81ED-4DB2-BD59-A6C34878D82A}">
                    <a16:rowId xmlns:a16="http://schemas.microsoft.com/office/drawing/2014/main" val="3072389228"/>
                  </a:ext>
                </a:extLst>
              </a:tr>
              <a:tr h="652199">
                <a:tc>
                  <a:txBody>
                    <a:bodyPr/>
                    <a:lstStyle/>
                    <a:p>
                      <a:pPr algn="ctr"/>
                      <a:r>
                        <a:rPr lang="en-US" altLang="zh-CN" sz="1400" dirty="0">
                          <a:latin typeface="+mj-lt"/>
                        </a:rPr>
                        <a:t>8”/12” </a:t>
                      </a:r>
                    </a:p>
                    <a:p>
                      <a:pPr algn="ctr"/>
                      <a:r>
                        <a:rPr lang="en-US" altLang="zh-CN" sz="1400" dirty="0">
                          <a:latin typeface="+mj-lt"/>
                        </a:rPr>
                        <a:t>Sn-Ag</a:t>
                      </a:r>
                      <a:endParaRPr lang="zh-CN" altLang="en-US" sz="1400" dirty="0">
                        <a:latin typeface="+mj-lt"/>
                      </a:endParaRPr>
                    </a:p>
                  </a:txBody>
                  <a:tcPr marL="121920" marR="121920" anchor="ctr">
                    <a:solidFill>
                      <a:schemeClr val="accent5">
                        <a:lumMod val="20000"/>
                        <a:lumOff val="80000"/>
                      </a:schemeClr>
                    </a:solidFill>
                  </a:tcPr>
                </a:tc>
                <a:tc>
                  <a:txBody>
                    <a:bodyPr/>
                    <a:lstStyle/>
                    <a:p>
                      <a:pPr algn="ctr"/>
                      <a:r>
                        <a:rPr lang="en-US" altLang="zh-CN" sz="1400" dirty="0">
                          <a:latin typeface="+mj-lt"/>
                        </a:rPr>
                        <a:t>8”/12” </a:t>
                      </a:r>
                    </a:p>
                    <a:p>
                      <a:pPr algn="ctr"/>
                      <a:r>
                        <a:rPr lang="en-US" altLang="zh-CN" sz="1400" dirty="0">
                          <a:latin typeface="+mj-lt"/>
                        </a:rPr>
                        <a:t>2P2M</a:t>
                      </a:r>
                      <a:endParaRPr lang="zh-CN" altLang="en-US" sz="1400" dirty="0">
                        <a:latin typeface="+mj-lt"/>
                      </a:endParaRPr>
                    </a:p>
                  </a:txBody>
                  <a:tcPr marL="121920" marR="121920" anchor="ctr">
                    <a:solidFill>
                      <a:schemeClr val="accent5">
                        <a:lumMod val="20000"/>
                        <a:lumOff val="80000"/>
                      </a:schemeClr>
                    </a:solidFill>
                  </a:tcPr>
                </a:tc>
                <a:tc>
                  <a:txBody>
                    <a:bodyPr/>
                    <a:lstStyle/>
                    <a:p>
                      <a:pPr algn="ctr"/>
                      <a:endParaRPr lang="zh-CN" altLang="en-US" sz="1400" dirty="0">
                        <a:latin typeface="+mj-lt"/>
                      </a:endParaRPr>
                    </a:p>
                  </a:txBody>
                  <a:tcPr marL="121920" marR="121920" anchor="ctr">
                    <a:solidFill>
                      <a:schemeClr val="accent5">
                        <a:lumMod val="20000"/>
                        <a:lumOff val="80000"/>
                      </a:schemeClr>
                    </a:solidFill>
                  </a:tcPr>
                </a:tc>
                <a:tc>
                  <a:txBody>
                    <a:bodyPr/>
                    <a:lstStyle/>
                    <a:p>
                      <a:pPr algn="ctr"/>
                      <a:endParaRPr lang="zh-CN" altLang="en-US" sz="1400" dirty="0">
                        <a:latin typeface="+mj-lt"/>
                      </a:endParaRPr>
                    </a:p>
                  </a:txBody>
                  <a:tcPr marL="121920" marR="121920" anchor="ctr">
                    <a:solidFill>
                      <a:schemeClr val="accent5">
                        <a:lumMod val="20000"/>
                        <a:lumOff val="80000"/>
                      </a:schemeClr>
                    </a:solidFill>
                  </a:tcPr>
                </a:tc>
                <a:tc>
                  <a:txBody>
                    <a:bodyPr/>
                    <a:lstStyle/>
                    <a:p>
                      <a:pPr algn="ctr"/>
                      <a:r>
                        <a:rPr lang="en-US" altLang="zh-CN" sz="1400" dirty="0">
                          <a:latin typeface="+mj-lt"/>
                        </a:rPr>
                        <a:t>8” </a:t>
                      </a:r>
                    </a:p>
                    <a:p>
                      <a:pPr algn="ctr"/>
                      <a:r>
                        <a:rPr lang="en-US" altLang="zh-CN" sz="1400" dirty="0">
                          <a:latin typeface="+mj-lt"/>
                        </a:rPr>
                        <a:t>MEMS TSV</a:t>
                      </a:r>
                      <a:r>
                        <a:rPr lang="en-US" altLang="zh-CN" sz="1400" baseline="0" dirty="0">
                          <a:latin typeface="+mj-lt"/>
                        </a:rPr>
                        <a:t> </a:t>
                      </a:r>
                      <a:r>
                        <a:rPr lang="en-US" altLang="zh-CN" sz="1400" dirty="0">
                          <a:latin typeface="+mj-lt"/>
                        </a:rPr>
                        <a:t>WLP</a:t>
                      </a:r>
                      <a:endParaRPr lang="zh-CN" altLang="en-US" sz="1400" dirty="0">
                        <a:latin typeface="+mj-lt"/>
                      </a:endParaRPr>
                    </a:p>
                  </a:txBody>
                  <a:tcPr marL="121920" marR="121920" anchor="ctr">
                    <a:solidFill>
                      <a:schemeClr val="accent5">
                        <a:lumMod val="20000"/>
                        <a:lumOff val="80000"/>
                      </a:schemeClr>
                    </a:solidFill>
                  </a:tcPr>
                </a:tc>
                <a:extLst>
                  <a:ext uri="{0D108BD9-81ED-4DB2-BD59-A6C34878D82A}">
                    <a16:rowId xmlns:a16="http://schemas.microsoft.com/office/drawing/2014/main" val="1010314041"/>
                  </a:ext>
                </a:extLst>
              </a:tr>
              <a:tr h="461974">
                <a:tc>
                  <a:txBody>
                    <a:bodyPr/>
                    <a:lstStyle/>
                    <a:p>
                      <a:pPr algn="ctr"/>
                      <a:r>
                        <a:rPr lang="en-US" altLang="zh-CN" sz="1400" dirty="0">
                          <a:latin typeface="+mj-lt"/>
                        </a:rPr>
                        <a:t>12” Au</a:t>
                      </a:r>
                    </a:p>
                    <a:p>
                      <a:pPr algn="ctr"/>
                      <a:r>
                        <a:rPr lang="en-US" altLang="zh-CN" sz="1400" dirty="0">
                          <a:latin typeface="+mj-lt"/>
                        </a:rPr>
                        <a:t>(Planning)</a:t>
                      </a:r>
                      <a:endParaRPr lang="zh-CN" altLang="en-US" sz="1400" dirty="0">
                        <a:latin typeface="+mj-lt"/>
                      </a:endParaRPr>
                    </a:p>
                  </a:txBody>
                  <a:tcPr marL="121920" marR="121920" anchor="ctr">
                    <a:solidFill>
                      <a:schemeClr val="accent5">
                        <a:lumMod val="20000"/>
                        <a:lumOff val="80000"/>
                      </a:schemeClr>
                    </a:solidFill>
                  </a:tcPr>
                </a:tc>
                <a:tc>
                  <a:txBody>
                    <a:bodyPr/>
                    <a:lstStyle/>
                    <a:p>
                      <a:pPr algn="ctr"/>
                      <a:endParaRPr lang="zh-CN" altLang="en-US" sz="1400" dirty="0">
                        <a:latin typeface="+mj-lt"/>
                      </a:endParaRPr>
                    </a:p>
                  </a:txBody>
                  <a:tcPr marL="121920" marR="121920" anchor="ctr">
                    <a:solidFill>
                      <a:schemeClr val="accent5">
                        <a:lumMod val="20000"/>
                        <a:lumOff val="80000"/>
                      </a:schemeClr>
                    </a:solidFill>
                  </a:tcPr>
                </a:tc>
                <a:tc>
                  <a:txBody>
                    <a:bodyPr/>
                    <a:lstStyle/>
                    <a:p>
                      <a:pPr algn="ctr"/>
                      <a:endParaRPr lang="zh-CN" altLang="en-US" sz="1400" dirty="0">
                        <a:latin typeface="+mj-lt"/>
                      </a:endParaRPr>
                    </a:p>
                  </a:txBody>
                  <a:tcPr marL="121920" marR="121920" anchor="ctr">
                    <a:solidFill>
                      <a:schemeClr val="accent5">
                        <a:lumMod val="20000"/>
                        <a:lumOff val="80000"/>
                      </a:schemeClr>
                    </a:solidFill>
                  </a:tcPr>
                </a:tc>
                <a:tc>
                  <a:txBody>
                    <a:bodyPr/>
                    <a:lstStyle/>
                    <a:p>
                      <a:pPr algn="ctr"/>
                      <a:endParaRPr lang="zh-CN" altLang="en-US" sz="1400" dirty="0">
                        <a:latin typeface="+mj-lt"/>
                      </a:endParaRPr>
                    </a:p>
                  </a:txBody>
                  <a:tcPr marL="121920" marR="121920" anchor="ctr">
                    <a:solidFill>
                      <a:schemeClr val="accent5">
                        <a:lumMod val="20000"/>
                        <a:lumOff val="80000"/>
                      </a:schemeClr>
                    </a:solidFill>
                  </a:tcPr>
                </a:tc>
                <a:tc>
                  <a:txBody>
                    <a:bodyPr/>
                    <a:lstStyle/>
                    <a:p>
                      <a:pPr algn="ctr"/>
                      <a:r>
                        <a:rPr lang="en-US" altLang="zh-CN" sz="1400" dirty="0">
                          <a:latin typeface="+mj-lt"/>
                        </a:rPr>
                        <a:t>8” </a:t>
                      </a:r>
                    </a:p>
                    <a:p>
                      <a:pPr algn="ctr"/>
                      <a:r>
                        <a:rPr lang="en-US" altLang="zh-CN" sz="1400" dirty="0">
                          <a:latin typeface="+mj-lt"/>
                        </a:rPr>
                        <a:t>FI TSV</a:t>
                      </a:r>
                      <a:r>
                        <a:rPr lang="en-US" altLang="zh-CN" sz="1400" baseline="0" dirty="0">
                          <a:latin typeface="+mj-lt"/>
                        </a:rPr>
                        <a:t> </a:t>
                      </a:r>
                      <a:r>
                        <a:rPr lang="en-US" altLang="zh-CN" sz="1400" dirty="0">
                          <a:latin typeface="+mj-lt"/>
                        </a:rPr>
                        <a:t>WLP</a:t>
                      </a:r>
                      <a:endParaRPr lang="zh-CN" altLang="en-US" sz="1400" dirty="0">
                        <a:latin typeface="+mj-lt"/>
                      </a:endParaRPr>
                    </a:p>
                  </a:txBody>
                  <a:tcPr marL="121920" marR="121920" anchor="ctr">
                    <a:solidFill>
                      <a:schemeClr val="accent5">
                        <a:lumMod val="20000"/>
                        <a:lumOff val="80000"/>
                      </a:schemeClr>
                    </a:solidFill>
                  </a:tcPr>
                </a:tc>
                <a:extLst>
                  <a:ext uri="{0D108BD9-81ED-4DB2-BD59-A6C34878D82A}">
                    <a16:rowId xmlns:a16="http://schemas.microsoft.com/office/drawing/2014/main" val="45713509"/>
                  </a:ext>
                </a:extLst>
              </a:tr>
              <a:tr h="461974">
                <a:tc>
                  <a:txBody>
                    <a:bodyPr/>
                    <a:lstStyle/>
                    <a:p>
                      <a:pPr algn="ctr"/>
                      <a:r>
                        <a:rPr lang="en-US" altLang="zh-CN" sz="1400" kern="1200" dirty="0">
                          <a:latin typeface="+mj-lt"/>
                        </a:rPr>
                        <a:t>12”</a:t>
                      </a:r>
                    </a:p>
                    <a:p>
                      <a:pPr algn="ctr"/>
                      <a:r>
                        <a:rPr lang="en-US" altLang="zh-CN" sz="1400" kern="1200" dirty="0">
                          <a:latin typeface="+mj-lt"/>
                        </a:rPr>
                        <a:t> u-Bump</a:t>
                      </a:r>
                      <a:endParaRPr lang="zh-CN" altLang="en-US" sz="1400" kern="1200" dirty="0">
                        <a:solidFill>
                          <a:schemeClr val="dk1"/>
                        </a:solidFill>
                        <a:latin typeface="+mj-lt"/>
                        <a:ea typeface="+mn-ea"/>
                        <a:cs typeface="+mn-cs"/>
                      </a:endParaRPr>
                    </a:p>
                  </a:txBody>
                  <a:tcPr marL="121920" marR="121920" anchor="ctr">
                    <a:solidFill>
                      <a:schemeClr val="accent5">
                        <a:lumMod val="20000"/>
                        <a:lumOff val="80000"/>
                      </a:schemeClr>
                    </a:solidFill>
                  </a:tcPr>
                </a:tc>
                <a:tc>
                  <a:txBody>
                    <a:bodyPr/>
                    <a:lstStyle/>
                    <a:p>
                      <a:pPr algn="ctr"/>
                      <a:endParaRPr lang="zh-CN" altLang="en-US" sz="1400" dirty="0">
                        <a:latin typeface="+mj-lt"/>
                      </a:endParaRPr>
                    </a:p>
                  </a:txBody>
                  <a:tcPr marL="121920" marR="121920" anchor="ctr">
                    <a:solidFill>
                      <a:schemeClr val="accent5">
                        <a:lumMod val="20000"/>
                        <a:lumOff val="80000"/>
                      </a:schemeClr>
                    </a:solidFill>
                  </a:tcPr>
                </a:tc>
                <a:tc>
                  <a:txBody>
                    <a:bodyPr/>
                    <a:lstStyle/>
                    <a:p>
                      <a:pPr algn="ctr"/>
                      <a:endParaRPr lang="zh-CN" altLang="en-US" sz="1400" dirty="0">
                        <a:latin typeface="+mj-lt"/>
                      </a:endParaRPr>
                    </a:p>
                  </a:txBody>
                  <a:tcPr marL="121920" marR="121920" anchor="ctr">
                    <a:solidFill>
                      <a:schemeClr val="accent5">
                        <a:lumMod val="20000"/>
                        <a:lumOff val="80000"/>
                      </a:schemeClr>
                    </a:solidFill>
                  </a:tcPr>
                </a:tc>
                <a:tc>
                  <a:txBody>
                    <a:bodyPr/>
                    <a:lstStyle/>
                    <a:p>
                      <a:pPr algn="ctr"/>
                      <a:endParaRPr lang="zh-CN" altLang="en-US" sz="1400" dirty="0">
                        <a:latin typeface="+mj-lt"/>
                      </a:endParaRPr>
                    </a:p>
                  </a:txBody>
                  <a:tcPr marL="121920" marR="121920" anchor="ctr">
                    <a:solidFill>
                      <a:schemeClr val="accent5">
                        <a:lumMod val="20000"/>
                        <a:lumOff val="80000"/>
                      </a:schemeClr>
                    </a:solidFill>
                  </a:tcPr>
                </a:tc>
                <a:tc>
                  <a:txBody>
                    <a:bodyPr/>
                    <a:lstStyle/>
                    <a:p>
                      <a:pPr algn="ctr"/>
                      <a:endParaRPr lang="zh-CN" altLang="en-US" sz="1400" dirty="0">
                        <a:latin typeface="+mj-lt"/>
                      </a:endParaRPr>
                    </a:p>
                  </a:txBody>
                  <a:tcPr marL="121920" marR="121920" anchor="ctr">
                    <a:solidFill>
                      <a:schemeClr val="accent5">
                        <a:lumMod val="20000"/>
                        <a:lumOff val="80000"/>
                      </a:schemeClr>
                    </a:solidFill>
                  </a:tcPr>
                </a:tc>
                <a:extLst>
                  <a:ext uri="{0D108BD9-81ED-4DB2-BD59-A6C34878D82A}">
                    <a16:rowId xmlns:a16="http://schemas.microsoft.com/office/drawing/2014/main" val="189740969"/>
                  </a:ext>
                </a:extLst>
              </a:tr>
              <a:tr h="271750">
                <a:tc gridSpan="5">
                  <a:txBody>
                    <a:bodyPr/>
                    <a:lstStyle/>
                    <a:p>
                      <a:pPr algn="ctr"/>
                      <a:r>
                        <a:rPr lang="en-US" altLang="zh-CN" sz="1800" kern="1200" dirty="0">
                          <a:latin typeface="+mj-lt"/>
                          <a:ea typeface="+mj-ea"/>
                        </a:rPr>
                        <a:t>SiP</a:t>
                      </a:r>
                      <a:r>
                        <a:rPr lang="zh-CN" altLang="en-US" sz="1800" kern="1200" dirty="0">
                          <a:latin typeface="+mj-ea"/>
                          <a:ea typeface="+mj-ea"/>
                        </a:rPr>
                        <a:t>封装设计</a:t>
                      </a:r>
                      <a:r>
                        <a:rPr lang="en-US" altLang="zh-CN" sz="1800" kern="1200" dirty="0">
                          <a:latin typeface="+mj-ea"/>
                          <a:ea typeface="+mj-ea"/>
                        </a:rPr>
                        <a:t>/</a:t>
                      </a:r>
                      <a:r>
                        <a:rPr lang="zh-CN" altLang="en-US" sz="1800" kern="1200" dirty="0">
                          <a:latin typeface="+mj-ea"/>
                          <a:ea typeface="+mj-ea"/>
                        </a:rPr>
                        <a:t>基板设计</a:t>
                      </a:r>
                      <a:r>
                        <a:rPr lang="en-US" altLang="zh-CN" sz="1800" kern="1200" dirty="0">
                          <a:latin typeface="+mj-ea"/>
                          <a:ea typeface="+mj-ea"/>
                        </a:rPr>
                        <a:t>/</a:t>
                      </a:r>
                      <a:r>
                        <a:rPr lang="zh-CN" altLang="en-US" sz="1800" kern="1200" dirty="0">
                          <a:latin typeface="+mj-ea"/>
                          <a:ea typeface="+mj-ea"/>
                        </a:rPr>
                        <a:t>电、热、应力仿真</a:t>
                      </a:r>
                      <a:endParaRPr lang="zh-CN" altLang="en-US" sz="1800" b="1" kern="1200" dirty="0">
                        <a:solidFill>
                          <a:schemeClr val="bg1"/>
                        </a:solidFill>
                        <a:latin typeface="+mj-ea"/>
                        <a:ea typeface="+mj-ea"/>
                        <a:cs typeface="+mn-cs"/>
                      </a:endParaRPr>
                    </a:p>
                  </a:txBody>
                  <a:tcPr marL="121920" marR="121920">
                    <a:solidFill>
                      <a:schemeClr val="accent5">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30262900"/>
                  </a:ext>
                </a:extLst>
              </a:tr>
            </a:tbl>
          </a:graphicData>
        </a:graphic>
      </p:graphicFrame>
      <p:graphicFrame>
        <p:nvGraphicFramePr>
          <p:cNvPr id="23" name="表格 22">
            <a:extLst>
              <a:ext uri="{FF2B5EF4-FFF2-40B4-BE49-F238E27FC236}">
                <a16:creationId xmlns:a16="http://schemas.microsoft.com/office/drawing/2014/main" id="{1DF6BFC0-D00B-DCAD-2C75-07351674AF04}"/>
              </a:ext>
            </a:extLst>
          </p:cNvPr>
          <p:cNvGraphicFramePr>
            <a:graphicFrameLocks noGrp="1"/>
          </p:cNvGraphicFramePr>
          <p:nvPr>
            <p:extLst>
              <p:ext uri="{D42A27DB-BD31-4B8C-83A1-F6EECF244321}">
                <p14:modId xmlns:p14="http://schemas.microsoft.com/office/powerpoint/2010/main" val="2661114708"/>
              </p:ext>
            </p:extLst>
          </p:nvPr>
        </p:nvGraphicFramePr>
        <p:xfrm>
          <a:off x="937469" y="1445130"/>
          <a:ext cx="10317057" cy="701040"/>
        </p:xfrm>
        <a:graphic>
          <a:graphicData uri="http://schemas.openxmlformats.org/drawingml/2006/table">
            <a:tbl>
              <a:tblPr firstRow="1" bandRow="1">
                <a:tableStyleId>{5C22544A-7EE6-4342-B048-85BDC9FD1C3A}</a:tableStyleId>
              </a:tblPr>
              <a:tblGrid>
                <a:gridCol w="10317057">
                  <a:extLst>
                    <a:ext uri="{9D8B030D-6E8A-4147-A177-3AD203B41FA5}">
                      <a16:colId xmlns:a16="http://schemas.microsoft.com/office/drawing/2014/main" val="666846788"/>
                    </a:ext>
                  </a:extLst>
                </a:gridCol>
              </a:tblGrid>
              <a:tr h="370840">
                <a:tc>
                  <a:txBody>
                    <a:bodyPr/>
                    <a:lstStyle/>
                    <a:p>
                      <a:pPr algn="ctr"/>
                      <a:r>
                        <a:rPr lang="zh-CN" altLang="en-US" sz="2000" dirty="0"/>
                        <a:t>晶圆级封装</a:t>
                      </a:r>
                      <a:br>
                        <a:rPr lang="en-US" altLang="zh-CN" sz="2000" dirty="0"/>
                      </a:br>
                      <a:r>
                        <a:rPr lang="en-US" altLang="zh-CN" sz="2000" dirty="0">
                          <a:latin typeface="+mj-lt"/>
                        </a:rPr>
                        <a:t>Wafer Level Package</a:t>
                      </a:r>
                      <a:endParaRPr lang="zh-TW" altLang="en-US" sz="2000" dirty="0">
                        <a:latin typeface="+mj-lt"/>
                      </a:endParaRPr>
                    </a:p>
                  </a:txBody>
                  <a:tcPr/>
                </a:tc>
                <a:extLst>
                  <a:ext uri="{0D108BD9-81ED-4DB2-BD59-A6C34878D82A}">
                    <a16:rowId xmlns:a16="http://schemas.microsoft.com/office/drawing/2014/main" val="3729816215"/>
                  </a:ext>
                </a:extLst>
              </a:tr>
            </a:tbl>
          </a:graphicData>
        </a:graphic>
      </p:graphicFrame>
    </p:spTree>
    <p:extLst>
      <p:ext uri="{BB962C8B-B14F-4D97-AF65-F5344CB8AC3E}">
        <p14:creationId xmlns:p14="http://schemas.microsoft.com/office/powerpoint/2010/main" val="938891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dirty="0"/>
              <a:t>后道先进封装工艺能力</a:t>
            </a:r>
          </a:p>
        </p:txBody>
      </p:sp>
      <p:grpSp>
        <p:nvGrpSpPr>
          <p:cNvPr id="19" name="组合 18"/>
          <p:cNvGrpSpPr/>
          <p:nvPr/>
        </p:nvGrpSpPr>
        <p:grpSpPr>
          <a:xfrm>
            <a:off x="9488753" y="2775368"/>
            <a:ext cx="2758017" cy="1351046"/>
            <a:chOff x="9488753" y="2438782"/>
            <a:chExt cx="2758017" cy="1351046"/>
          </a:xfrm>
        </p:grpSpPr>
        <p:pic>
          <p:nvPicPr>
            <p:cNvPr id="4" name="內容版面配置區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0866" y="2438782"/>
              <a:ext cx="1733792" cy="1017871"/>
            </a:xfrm>
            <a:prstGeom prst="rect">
              <a:avLst/>
            </a:prstGeom>
          </p:spPr>
        </p:pic>
        <p:sp>
          <p:nvSpPr>
            <p:cNvPr id="10" name="TextBox 37"/>
            <p:cNvSpPr txBox="1">
              <a:spLocks noChangeArrowheads="1"/>
            </p:cNvSpPr>
            <p:nvPr/>
          </p:nvSpPr>
          <p:spPr bwMode="auto">
            <a:xfrm>
              <a:off x="9488753" y="3482051"/>
              <a:ext cx="27580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pitchFamily="34" charset="0"/>
                </a:defRPr>
              </a:lvl1pPr>
              <a:lvl2pPr>
                <a:defRPr sz="2800">
                  <a:solidFill>
                    <a:schemeClr val="tx1"/>
                  </a:solidFill>
                  <a:latin typeface="Calibri" panose="020F0502020204030204" pitchFamily="34" charset="0"/>
                </a:defRPr>
              </a:lvl2pPr>
              <a:lvl3pPr>
                <a:defRPr sz="2400">
                  <a:solidFill>
                    <a:schemeClr val="tx1"/>
                  </a:solidFill>
                  <a:latin typeface="Calibri" panose="020F0502020204030204" pitchFamily="34" charset="0"/>
                </a:defRPr>
              </a:lvl3pPr>
              <a:lvl4pPr>
                <a:defRPr sz="2000">
                  <a:solidFill>
                    <a:schemeClr val="tx1"/>
                  </a:solidFill>
                  <a:latin typeface="Calibri" panose="020F0502020204030204" pitchFamily="34" charset="0"/>
                </a:defRPr>
              </a:lvl4pPr>
              <a:lvl5pPr>
                <a:defRPr sz="2000">
                  <a:solidFill>
                    <a:schemeClr val="tx1"/>
                  </a:solidFill>
                  <a:latin typeface="Calibri" panose="020F0502020204030204" pitchFamily="34" charset="0"/>
                </a:defRPr>
              </a:lvl5pPr>
              <a:lvl6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r>
                <a:rPr lang="en-US" altLang="zh-CN" sz="1400" dirty="0">
                  <a:solidFill>
                    <a:srgbClr val="7E428D"/>
                  </a:solidFill>
                  <a:latin typeface="+mn-ea"/>
                </a:rPr>
                <a:t>80um Pitch BOT FC</a:t>
              </a:r>
              <a:endParaRPr lang="zh-CN" altLang="en-US" sz="1400" dirty="0">
                <a:solidFill>
                  <a:srgbClr val="7E428D"/>
                </a:solidFill>
                <a:latin typeface="+mn-ea"/>
              </a:endParaRPr>
            </a:p>
          </p:txBody>
        </p:sp>
      </p:grpSp>
      <p:grpSp>
        <p:nvGrpSpPr>
          <p:cNvPr id="16" name="组合 15"/>
          <p:cNvGrpSpPr/>
          <p:nvPr/>
        </p:nvGrpSpPr>
        <p:grpSpPr>
          <a:xfrm>
            <a:off x="7742038" y="910630"/>
            <a:ext cx="1775433" cy="1411100"/>
            <a:chOff x="7742038" y="621669"/>
            <a:chExt cx="1775433" cy="1411100"/>
          </a:xfrm>
        </p:grpSpPr>
        <p:pic>
          <p:nvPicPr>
            <p:cNvPr id="5" name="圖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038" y="621669"/>
              <a:ext cx="1733792" cy="1092346"/>
            </a:xfrm>
            <a:prstGeom prst="rect">
              <a:avLst/>
            </a:prstGeom>
          </p:spPr>
        </p:pic>
        <p:sp>
          <p:nvSpPr>
            <p:cNvPr id="11" name="TextBox 37"/>
            <p:cNvSpPr txBox="1">
              <a:spLocks noChangeArrowheads="1"/>
            </p:cNvSpPr>
            <p:nvPr/>
          </p:nvSpPr>
          <p:spPr bwMode="auto">
            <a:xfrm>
              <a:off x="7742038" y="1724992"/>
              <a:ext cx="17754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defRPr>
              </a:lvl1pPr>
              <a:lvl2pPr>
                <a:defRPr sz="2800">
                  <a:solidFill>
                    <a:schemeClr val="tx1"/>
                  </a:solidFill>
                  <a:latin typeface="Calibri" panose="020F0502020204030204" pitchFamily="34" charset="0"/>
                </a:defRPr>
              </a:lvl2pPr>
              <a:lvl3pPr>
                <a:defRPr sz="2400">
                  <a:solidFill>
                    <a:schemeClr val="tx1"/>
                  </a:solidFill>
                  <a:latin typeface="Calibri" panose="020F0502020204030204" pitchFamily="34" charset="0"/>
                </a:defRPr>
              </a:lvl3pPr>
              <a:lvl4pPr>
                <a:defRPr sz="2000">
                  <a:solidFill>
                    <a:schemeClr val="tx1"/>
                  </a:solidFill>
                  <a:latin typeface="Calibri" panose="020F0502020204030204" pitchFamily="34" charset="0"/>
                </a:defRPr>
              </a:lvl4pPr>
              <a:lvl5pPr>
                <a:defRPr sz="2000">
                  <a:solidFill>
                    <a:schemeClr val="tx1"/>
                  </a:solidFill>
                  <a:latin typeface="Calibri" panose="020F0502020204030204" pitchFamily="34" charset="0"/>
                </a:defRPr>
              </a:lvl5pPr>
              <a:lvl6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r>
                <a:rPr lang="en-US" altLang="zh-CN" sz="1400" dirty="0">
                  <a:solidFill>
                    <a:srgbClr val="7E428D"/>
                  </a:solidFill>
                  <a:latin typeface="+mn-ea"/>
                </a:rPr>
                <a:t>Die</a:t>
              </a:r>
              <a:r>
                <a:rPr lang="zh-CN" altLang="en-US" sz="1400" dirty="0">
                  <a:solidFill>
                    <a:srgbClr val="7E428D"/>
                  </a:solidFill>
                  <a:latin typeface="+mn-ea"/>
                </a:rPr>
                <a:t> </a:t>
              </a:r>
              <a:r>
                <a:rPr lang="en-US" altLang="zh-CN" sz="1400" dirty="0">
                  <a:solidFill>
                    <a:srgbClr val="7E428D"/>
                  </a:solidFill>
                  <a:latin typeface="+mn-ea"/>
                </a:rPr>
                <a:t>Stack</a:t>
              </a:r>
            </a:p>
          </p:txBody>
        </p:sp>
      </p:grpSp>
      <p:grpSp>
        <p:nvGrpSpPr>
          <p:cNvPr id="18" name="组合 17"/>
          <p:cNvGrpSpPr/>
          <p:nvPr/>
        </p:nvGrpSpPr>
        <p:grpSpPr>
          <a:xfrm>
            <a:off x="7018970" y="2710207"/>
            <a:ext cx="3221567" cy="1411085"/>
            <a:chOff x="7018970" y="2421246"/>
            <a:chExt cx="3221567" cy="1411085"/>
          </a:xfrm>
        </p:grpSpPr>
        <p:pic>
          <p:nvPicPr>
            <p:cNvPr id="6" name="圖片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606" y="2421246"/>
              <a:ext cx="1798656" cy="1092346"/>
            </a:xfrm>
            <a:prstGeom prst="rect">
              <a:avLst/>
            </a:prstGeom>
          </p:spPr>
        </p:pic>
        <p:sp>
          <p:nvSpPr>
            <p:cNvPr id="12" name="TextBox 37"/>
            <p:cNvSpPr txBox="1">
              <a:spLocks noChangeArrowheads="1"/>
            </p:cNvSpPr>
            <p:nvPr/>
          </p:nvSpPr>
          <p:spPr bwMode="auto">
            <a:xfrm>
              <a:off x="7018970" y="3524554"/>
              <a:ext cx="32215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pitchFamily="34" charset="0"/>
                </a:defRPr>
              </a:lvl1pPr>
              <a:lvl2pPr>
                <a:defRPr sz="2800">
                  <a:solidFill>
                    <a:schemeClr val="tx1"/>
                  </a:solidFill>
                  <a:latin typeface="Calibri" panose="020F0502020204030204" pitchFamily="34" charset="0"/>
                </a:defRPr>
              </a:lvl2pPr>
              <a:lvl3pPr>
                <a:defRPr sz="2400">
                  <a:solidFill>
                    <a:schemeClr val="tx1"/>
                  </a:solidFill>
                  <a:latin typeface="Calibri" panose="020F0502020204030204" pitchFamily="34" charset="0"/>
                </a:defRPr>
              </a:lvl3pPr>
              <a:lvl4pPr>
                <a:defRPr sz="2000">
                  <a:solidFill>
                    <a:schemeClr val="tx1"/>
                  </a:solidFill>
                  <a:latin typeface="Calibri" panose="020F0502020204030204" pitchFamily="34" charset="0"/>
                </a:defRPr>
              </a:lvl4pPr>
              <a:lvl5pPr>
                <a:defRPr sz="2000">
                  <a:solidFill>
                    <a:schemeClr val="tx1"/>
                  </a:solidFill>
                  <a:latin typeface="Calibri" panose="020F0502020204030204" pitchFamily="34" charset="0"/>
                </a:defRPr>
              </a:lvl5pPr>
              <a:lvl6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r>
                <a:rPr lang="en-US" altLang="zh-CN" sz="1400" dirty="0">
                  <a:solidFill>
                    <a:srgbClr val="7E428D"/>
                  </a:solidFill>
                  <a:latin typeface="+mn-ea"/>
                </a:rPr>
                <a:t>40um Loop Height WB</a:t>
              </a:r>
              <a:endParaRPr lang="zh-CN" altLang="en-US" sz="1400" dirty="0">
                <a:solidFill>
                  <a:srgbClr val="7E428D"/>
                </a:solidFill>
                <a:latin typeface="+mn-ea"/>
              </a:endParaRPr>
            </a:p>
          </p:txBody>
        </p:sp>
      </p:grpSp>
      <p:grpSp>
        <p:nvGrpSpPr>
          <p:cNvPr id="21" name="组合 20"/>
          <p:cNvGrpSpPr/>
          <p:nvPr/>
        </p:nvGrpSpPr>
        <p:grpSpPr>
          <a:xfrm>
            <a:off x="9891089" y="4546033"/>
            <a:ext cx="2246694" cy="1507848"/>
            <a:chOff x="10014914" y="4517458"/>
            <a:chExt cx="2246694" cy="1507848"/>
          </a:xfrm>
        </p:grpSpPr>
        <p:pic>
          <p:nvPicPr>
            <p:cNvPr id="7" name="圖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8614" y="4517458"/>
              <a:ext cx="1346044" cy="1184923"/>
            </a:xfrm>
            <a:prstGeom prst="rect">
              <a:avLst/>
            </a:prstGeom>
          </p:spPr>
        </p:pic>
        <p:sp>
          <p:nvSpPr>
            <p:cNvPr id="13" name="TextBox 37"/>
            <p:cNvSpPr txBox="1">
              <a:spLocks noChangeArrowheads="1"/>
            </p:cNvSpPr>
            <p:nvPr/>
          </p:nvSpPr>
          <p:spPr bwMode="auto">
            <a:xfrm>
              <a:off x="10014914" y="5717529"/>
              <a:ext cx="2246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defRPr>
              </a:lvl1pPr>
              <a:lvl2pPr>
                <a:defRPr sz="2800">
                  <a:solidFill>
                    <a:schemeClr val="tx1"/>
                  </a:solidFill>
                  <a:latin typeface="Calibri" panose="020F0502020204030204" pitchFamily="34" charset="0"/>
                </a:defRPr>
              </a:lvl2pPr>
              <a:lvl3pPr>
                <a:defRPr sz="2400">
                  <a:solidFill>
                    <a:schemeClr val="tx1"/>
                  </a:solidFill>
                  <a:latin typeface="Calibri" panose="020F0502020204030204" pitchFamily="34" charset="0"/>
                </a:defRPr>
              </a:lvl3pPr>
              <a:lvl4pPr>
                <a:defRPr sz="2000">
                  <a:solidFill>
                    <a:schemeClr val="tx1"/>
                  </a:solidFill>
                  <a:latin typeface="Calibri" panose="020F0502020204030204" pitchFamily="34" charset="0"/>
                </a:defRPr>
              </a:lvl4pPr>
              <a:lvl5pPr>
                <a:defRPr sz="2000">
                  <a:solidFill>
                    <a:schemeClr val="tx1"/>
                  </a:solidFill>
                  <a:latin typeface="Calibri" panose="020F0502020204030204" pitchFamily="34" charset="0"/>
                </a:defRPr>
              </a:lvl5pPr>
              <a:lvl6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r>
                <a:rPr lang="en-US" altLang="zh-CN" sz="1400" dirty="0">
                  <a:solidFill>
                    <a:srgbClr val="7E428D"/>
                  </a:solidFill>
                  <a:latin typeface="+mn-ea"/>
                </a:rPr>
                <a:t>0.4mm Pitch FCCSP</a:t>
              </a:r>
              <a:endParaRPr lang="zh-CN" altLang="en-US" sz="1400" dirty="0">
                <a:solidFill>
                  <a:srgbClr val="7E428D"/>
                </a:solidFill>
                <a:latin typeface="+mn-ea"/>
              </a:endParaRPr>
            </a:p>
          </p:txBody>
        </p:sp>
      </p:grpSp>
      <p:grpSp>
        <p:nvGrpSpPr>
          <p:cNvPr id="20" name="组合 19"/>
          <p:cNvGrpSpPr/>
          <p:nvPr/>
        </p:nvGrpSpPr>
        <p:grpSpPr>
          <a:xfrm>
            <a:off x="7338141" y="4690675"/>
            <a:ext cx="2676773" cy="1353681"/>
            <a:chOff x="7338141" y="4690675"/>
            <a:chExt cx="2676773" cy="1353681"/>
          </a:xfrm>
        </p:grpSpPr>
        <p:pic>
          <p:nvPicPr>
            <p:cNvPr id="9" name="圖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9234" y="4690675"/>
              <a:ext cx="1933845" cy="1019472"/>
            </a:xfrm>
            <a:prstGeom prst="rect">
              <a:avLst/>
            </a:prstGeom>
          </p:spPr>
        </p:pic>
        <p:sp>
          <p:nvSpPr>
            <p:cNvPr id="14" name="TextBox 37"/>
            <p:cNvSpPr txBox="1">
              <a:spLocks noChangeArrowheads="1"/>
            </p:cNvSpPr>
            <p:nvPr/>
          </p:nvSpPr>
          <p:spPr bwMode="auto">
            <a:xfrm>
              <a:off x="7338141" y="5736579"/>
              <a:ext cx="26767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defRPr>
              </a:lvl1pPr>
              <a:lvl2pPr>
                <a:defRPr sz="2800">
                  <a:solidFill>
                    <a:schemeClr val="tx1"/>
                  </a:solidFill>
                  <a:latin typeface="Calibri" panose="020F0502020204030204" pitchFamily="34" charset="0"/>
                </a:defRPr>
              </a:lvl2pPr>
              <a:lvl3pPr>
                <a:defRPr sz="2400">
                  <a:solidFill>
                    <a:schemeClr val="tx1"/>
                  </a:solidFill>
                  <a:latin typeface="Calibri" panose="020F0502020204030204" pitchFamily="34" charset="0"/>
                </a:defRPr>
              </a:lvl3pPr>
              <a:lvl4pPr>
                <a:defRPr sz="2000">
                  <a:solidFill>
                    <a:schemeClr val="tx1"/>
                  </a:solidFill>
                  <a:latin typeface="Calibri" panose="020F0502020204030204" pitchFamily="34" charset="0"/>
                </a:defRPr>
              </a:lvl4pPr>
              <a:lvl5pPr>
                <a:defRPr sz="2000">
                  <a:solidFill>
                    <a:schemeClr val="tx1"/>
                  </a:solidFill>
                  <a:latin typeface="Calibri" panose="020F0502020204030204" pitchFamily="34" charset="0"/>
                </a:defRPr>
              </a:lvl5pPr>
              <a:lvl6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r>
                <a:rPr lang="en-US" altLang="zh-CN" sz="1400" dirty="0">
                  <a:solidFill>
                    <a:srgbClr val="7E428D"/>
                  </a:solidFill>
                  <a:latin typeface="+mn-ea"/>
                </a:rPr>
                <a:t>58um Pitch Forward Loop</a:t>
              </a:r>
              <a:endParaRPr lang="zh-CN" altLang="en-US" sz="1400" dirty="0">
                <a:solidFill>
                  <a:srgbClr val="7E428D"/>
                </a:solidFill>
                <a:latin typeface="+mn-ea"/>
              </a:endParaRPr>
            </a:p>
          </p:txBody>
        </p:sp>
      </p:grpSp>
      <p:grpSp>
        <p:nvGrpSpPr>
          <p:cNvPr id="17" name="组合 16"/>
          <p:cNvGrpSpPr/>
          <p:nvPr/>
        </p:nvGrpSpPr>
        <p:grpSpPr>
          <a:xfrm>
            <a:off x="9390972" y="980904"/>
            <a:ext cx="3036359" cy="1339797"/>
            <a:chOff x="9390972" y="691943"/>
            <a:chExt cx="3036359" cy="1339797"/>
          </a:xfrm>
        </p:grpSpPr>
        <p:pic>
          <p:nvPicPr>
            <p:cNvPr id="8" name="圖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9128" y="691943"/>
              <a:ext cx="1778310" cy="951797"/>
            </a:xfrm>
            <a:prstGeom prst="rect">
              <a:avLst/>
            </a:prstGeom>
          </p:spPr>
        </p:pic>
        <p:sp>
          <p:nvSpPr>
            <p:cNvPr id="15" name="TextBox 37"/>
            <p:cNvSpPr txBox="1">
              <a:spLocks noChangeArrowheads="1"/>
            </p:cNvSpPr>
            <p:nvPr/>
          </p:nvSpPr>
          <p:spPr bwMode="auto">
            <a:xfrm>
              <a:off x="9390972" y="1723963"/>
              <a:ext cx="30363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defRPr>
              </a:lvl1pPr>
              <a:lvl2pPr>
                <a:defRPr sz="2800">
                  <a:solidFill>
                    <a:schemeClr val="tx1"/>
                  </a:solidFill>
                  <a:latin typeface="Calibri" panose="020F0502020204030204" pitchFamily="34" charset="0"/>
                </a:defRPr>
              </a:lvl2pPr>
              <a:lvl3pPr>
                <a:defRPr sz="2400">
                  <a:solidFill>
                    <a:schemeClr val="tx1"/>
                  </a:solidFill>
                  <a:latin typeface="Calibri" panose="020F0502020204030204" pitchFamily="34" charset="0"/>
                </a:defRPr>
              </a:lvl3pPr>
              <a:lvl4pPr>
                <a:defRPr sz="2000">
                  <a:solidFill>
                    <a:schemeClr val="tx1"/>
                  </a:solidFill>
                  <a:latin typeface="Calibri" panose="020F0502020204030204" pitchFamily="34" charset="0"/>
                </a:defRPr>
              </a:lvl4pPr>
              <a:lvl5pPr>
                <a:defRPr sz="2000">
                  <a:solidFill>
                    <a:schemeClr val="tx1"/>
                  </a:solidFill>
                  <a:latin typeface="Calibri" panose="020F0502020204030204" pitchFamily="34" charset="0"/>
                </a:defRPr>
              </a:lvl5pPr>
              <a:lvl6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6pPr>
              <a:lvl7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7pPr>
              <a:lvl8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8pPr>
              <a:lvl9pPr eaLnBrk="0" fontAlgn="base" hangingPunct="0">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r>
                <a:rPr lang="en-US" altLang="zh-CN" sz="1400" dirty="0">
                  <a:solidFill>
                    <a:srgbClr val="7E428D"/>
                  </a:solidFill>
                  <a:latin typeface="+mn-ea"/>
                </a:rPr>
                <a:t>50um Thin Die Stack</a:t>
              </a:r>
              <a:endParaRPr lang="zh-CN" altLang="en-US" sz="1400" dirty="0">
                <a:solidFill>
                  <a:srgbClr val="7E428D"/>
                </a:solidFill>
                <a:latin typeface="+mn-ea"/>
              </a:endParaRPr>
            </a:p>
          </p:txBody>
        </p:sp>
      </p:grpSp>
      <p:graphicFrame>
        <p:nvGraphicFramePr>
          <p:cNvPr id="22" name="表格 21"/>
          <p:cNvGraphicFramePr>
            <a:graphicFrameLocks noGrp="1"/>
          </p:cNvGraphicFramePr>
          <p:nvPr/>
        </p:nvGraphicFramePr>
        <p:xfrm>
          <a:off x="540608" y="1065102"/>
          <a:ext cx="6502400" cy="4825365"/>
        </p:xfrm>
        <a:graphic>
          <a:graphicData uri="http://schemas.openxmlformats.org/drawingml/2006/table">
            <a:tbl>
              <a:tblPr firstRow="1" bandRow="1">
                <a:tableStyleId>{3B4B98B0-60AC-42C2-AFA5-B58CD77FA1E5}</a:tableStyleId>
              </a:tblPr>
              <a:tblGrid>
                <a:gridCol w="6502400">
                  <a:extLst>
                    <a:ext uri="{9D8B030D-6E8A-4147-A177-3AD203B41FA5}">
                      <a16:colId xmlns:a16="http://schemas.microsoft.com/office/drawing/2014/main" val="4199905026"/>
                    </a:ext>
                  </a:extLst>
                </a:gridCol>
              </a:tblGrid>
              <a:tr h="318981">
                <a:tc>
                  <a:txBody>
                    <a:bodyPr/>
                    <a:lstStyle/>
                    <a:p>
                      <a:r>
                        <a:rPr lang="zh-CN" altLang="en-US" dirty="0">
                          <a:latin typeface="+mn-ea"/>
                          <a:ea typeface="+mn-ea"/>
                        </a:rPr>
                        <a:t>封测核心能力</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972607609"/>
                  </a:ext>
                </a:extLst>
              </a:tr>
              <a:tr h="415925">
                <a:tc>
                  <a:txBody>
                    <a:bodyPr/>
                    <a:lstStyle/>
                    <a:p>
                      <a:r>
                        <a:rPr lang="zh-CN" altLang="en-US" sz="1600" b="1" dirty="0">
                          <a:latin typeface="+mn-ea"/>
                          <a:ea typeface="+mn-ea"/>
                        </a:rPr>
                        <a:t>晶圆减薄、划片能力</a:t>
                      </a:r>
                      <a:endParaRPr lang="en-US" altLang="zh-CN" sz="1600" b="1" dirty="0">
                        <a:latin typeface="+mn-ea"/>
                        <a:ea typeface="+mn-ea"/>
                      </a:endParaRPr>
                    </a:p>
                  </a:txBody>
                  <a:tcPr>
                    <a:lnL>
                      <a:noFill/>
                    </a:lnL>
                    <a:lnR>
                      <a:noFill/>
                    </a:lnR>
                    <a:lnT>
                      <a:noFill/>
                    </a:lnT>
                    <a:lnB>
                      <a:noFill/>
                    </a:lnB>
                    <a:lnTlToBr w="12700" cmpd="sng">
                      <a:noFill/>
                      <a:prstDash val="solid"/>
                    </a:lnTlToBr>
                    <a:lnBlToTr w="12700" cmpd="sng">
                      <a:noFill/>
                      <a:prstDash val="solid"/>
                    </a:lnBlToTr>
                    <a:solidFill>
                      <a:schemeClr val="bg1">
                        <a:lumMod val="95000"/>
                        <a:alpha val="20000"/>
                      </a:schemeClr>
                    </a:solidFill>
                  </a:tcPr>
                </a:tc>
                <a:extLst>
                  <a:ext uri="{0D108BD9-81ED-4DB2-BD59-A6C34878D82A}">
                    <a16:rowId xmlns:a16="http://schemas.microsoft.com/office/drawing/2014/main" val="451373082"/>
                  </a:ext>
                </a:extLst>
              </a:tr>
              <a:tr h="370840">
                <a:tc>
                  <a:txBody>
                    <a:bodyPr/>
                    <a:lstStyle/>
                    <a:p>
                      <a:r>
                        <a:rPr lang="en-US" altLang="zh-TW" sz="1600" dirty="0">
                          <a:latin typeface="+mn-ea"/>
                          <a:ea typeface="+mn-ea"/>
                        </a:rPr>
                        <a:t>6</a:t>
                      </a:r>
                      <a:r>
                        <a:rPr lang="zh-CN" altLang="en-US" sz="1600" dirty="0">
                          <a:latin typeface="+mn-ea"/>
                          <a:ea typeface="+mn-ea"/>
                        </a:rPr>
                        <a:t>寸</a:t>
                      </a:r>
                      <a:r>
                        <a:rPr lang="zh-TW" altLang="en-US" sz="1600" dirty="0">
                          <a:latin typeface="+mn-ea"/>
                          <a:ea typeface="+mn-ea"/>
                        </a:rPr>
                        <a:t>、</a:t>
                      </a:r>
                      <a:r>
                        <a:rPr lang="en-US" altLang="zh-TW" sz="1600" dirty="0">
                          <a:latin typeface="+mn-ea"/>
                          <a:ea typeface="+mn-ea"/>
                        </a:rPr>
                        <a:t>8</a:t>
                      </a:r>
                      <a:r>
                        <a:rPr lang="zh-CN" altLang="en-US" sz="1600" dirty="0">
                          <a:latin typeface="+mn-ea"/>
                          <a:ea typeface="+mn-ea"/>
                        </a:rPr>
                        <a:t>寸</a:t>
                      </a:r>
                      <a:r>
                        <a:rPr lang="zh-TW" altLang="en-US" sz="1600" dirty="0">
                          <a:latin typeface="+mn-ea"/>
                          <a:ea typeface="+mn-ea"/>
                        </a:rPr>
                        <a:t>、</a:t>
                      </a:r>
                      <a:r>
                        <a:rPr lang="en-US" altLang="zh-TW" sz="1600" dirty="0">
                          <a:latin typeface="+mn-ea"/>
                          <a:ea typeface="+mn-ea"/>
                        </a:rPr>
                        <a:t>12</a:t>
                      </a:r>
                      <a:r>
                        <a:rPr lang="zh-CN" altLang="en-US" sz="1600" dirty="0">
                          <a:latin typeface="+mn-ea"/>
                          <a:ea typeface="+mn-ea"/>
                        </a:rPr>
                        <a:t>寸</a:t>
                      </a:r>
                      <a:r>
                        <a:rPr lang="zh-TW" altLang="en-US" sz="1600" dirty="0">
                          <a:latin typeface="+mn-ea"/>
                          <a:ea typeface="+mn-ea"/>
                        </a:rPr>
                        <a:t>晶圆减薄能力，最小芯片厚度</a:t>
                      </a:r>
                      <a:r>
                        <a:rPr lang="en-US" altLang="zh-TW" sz="1600" dirty="0">
                          <a:latin typeface="+mn-ea"/>
                          <a:ea typeface="+mn-ea"/>
                        </a:rPr>
                        <a:t>50um</a:t>
                      </a:r>
                      <a:endParaRPr lang="zh-TW" altLang="en-US" sz="1600" dirty="0">
                        <a:latin typeface="+mn-ea"/>
                        <a:ea typeface="+mn-ea"/>
                      </a:endParaRPr>
                    </a:p>
                  </a:txBody>
                  <a:tcP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9672522"/>
                  </a:ext>
                </a:extLst>
              </a:tr>
              <a:tr h="370840">
                <a:tc>
                  <a:txBody>
                    <a:bodyPr/>
                    <a:lstStyle/>
                    <a:p>
                      <a:r>
                        <a:rPr lang="zh-CN" altLang="en-US" sz="1600" dirty="0">
                          <a:latin typeface="+mn-ea"/>
                          <a:ea typeface="+mn-ea"/>
                        </a:rPr>
                        <a:t>最小划片道宽度</a:t>
                      </a:r>
                      <a:r>
                        <a:rPr lang="en-US" altLang="zh-CN" sz="1600" dirty="0">
                          <a:latin typeface="+mn-ea"/>
                          <a:ea typeface="+mn-ea"/>
                        </a:rPr>
                        <a:t>60um</a:t>
                      </a:r>
                      <a:endParaRPr lang="zh-CN" altLang="en-US" sz="1600" dirty="0">
                        <a:latin typeface="+mn-ea"/>
                        <a:ea typeface="+mn-ea"/>
                      </a:endParaRPr>
                    </a:p>
                  </a:txBody>
                  <a:tcP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99308103"/>
                  </a:ext>
                </a:extLst>
              </a:tr>
              <a:tr h="370840">
                <a:tc>
                  <a:txBody>
                    <a:bodyPr/>
                    <a:lstStyle/>
                    <a:p>
                      <a:r>
                        <a:rPr lang="zh-CN" altLang="en-US" sz="1600" b="1" dirty="0">
                          <a:latin typeface="+mn-ea"/>
                          <a:ea typeface="+mn-ea"/>
                        </a:rPr>
                        <a:t>芯片贴装、打线能力</a:t>
                      </a:r>
                      <a:endParaRPr lang="en-US" altLang="zh-CN" sz="1600" b="1" dirty="0">
                        <a:latin typeface="+mn-ea"/>
                        <a:ea typeface="+mn-ea"/>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78175765"/>
                  </a:ext>
                </a:extLst>
              </a:tr>
              <a:tr h="325120">
                <a:tc>
                  <a:txBody>
                    <a:bodyPr/>
                    <a:lstStyle/>
                    <a:p>
                      <a:r>
                        <a:rPr lang="zh-CN" altLang="en-US" sz="1600" dirty="0">
                          <a:latin typeface="+mn-ea"/>
                          <a:ea typeface="+mn-ea"/>
                        </a:rPr>
                        <a:t>多芯片堆叠：</a:t>
                      </a:r>
                      <a:r>
                        <a:rPr lang="en-US" altLang="zh-CN" sz="1600" dirty="0">
                          <a:latin typeface="+mn-ea"/>
                          <a:ea typeface="+mn-ea"/>
                        </a:rPr>
                        <a:t>WB</a:t>
                      </a:r>
                      <a:r>
                        <a:rPr lang="zh-CN" altLang="en-US" sz="1600" dirty="0">
                          <a:latin typeface="+mn-ea"/>
                          <a:ea typeface="+mn-ea"/>
                        </a:rPr>
                        <a:t>堆叠</a:t>
                      </a:r>
                      <a:r>
                        <a:rPr lang="en-US" altLang="zh-CN" sz="1600" dirty="0">
                          <a:latin typeface="+mn-ea"/>
                          <a:ea typeface="+mn-ea"/>
                        </a:rPr>
                        <a:t>4</a:t>
                      </a:r>
                      <a:r>
                        <a:rPr lang="zh-CN" altLang="en-US" sz="1600" dirty="0">
                          <a:latin typeface="+mn-ea"/>
                          <a:ea typeface="+mn-ea"/>
                        </a:rPr>
                        <a:t>层以上、</a:t>
                      </a:r>
                      <a:r>
                        <a:rPr lang="en-US" altLang="zh-CN" sz="1600" dirty="0">
                          <a:latin typeface="+mn-ea"/>
                          <a:ea typeface="+mn-ea"/>
                        </a:rPr>
                        <a:t>FC+WB</a:t>
                      </a:r>
                      <a:r>
                        <a:rPr lang="zh-CN" altLang="en-US" sz="1600" dirty="0">
                          <a:latin typeface="+mn-ea"/>
                          <a:ea typeface="+mn-ea"/>
                        </a:rPr>
                        <a:t>堆叠</a:t>
                      </a:r>
                    </a:p>
                  </a:txBody>
                  <a:tcPr>
                    <a:lnL>
                      <a:noFill/>
                    </a:lnL>
                    <a:lnR>
                      <a:noFill/>
                    </a:lnR>
                    <a:lnT>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049569"/>
                  </a:ext>
                </a:extLst>
              </a:tr>
              <a:tr h="370840">
                <a:tc>
                  <a:txBody>
                    <a:bodyPr/>
                    <a:lstStyle/>
                    <a:p>
                      <a:r>
                        <a:rPr lang="zh-CN" altLang="en-US" sz="1600" dirty="0">
                          <a:latin typeface="+mn-ea"/>
                          <a:ea typeface="+mn-ea"/>
                        </a:rPr>
                        <a:t>高密度、低弧高（</a:t>
                      </a:r>
                      <a:r>
                        <a:rPr lang="en-US" altLang="zh-CN" sz="1600" dirty="0">
                          <a:latin typeface="+mn-ea"/>
                          <a:ea typeface="+mn-ea"/>
                        </a:rPr>
                        <a:t>35um</a:t>
                      </a:r>
                      <a:r>
                        <a:rPr lang="zh-CN" altLang="en-US" sz="1600" dirty="0">
                          <a:latin typeface="+mn-ea"/>
                          <a:ea typeface="+mn-ea"/>
                        </a:rPr>
                        <a:t>）、窄间距（</a:t>
                      </a:r>
                      <a:r>
                        <a:rPr lang="en-US" altLang="zh-CN" sz="1600" dirty="0">
                          <a:latin typeface="+mn-ea"/>
                          <a:ea typeface="+mn-ea"/>
                        </a:rPr>
                        <a:t>50um</a:t>
                      </a:r>
                      <a:r>
                        <a:rPr lang="zh-CN" altLang="en-US" sz="1600" dirty="0">
                          <a:latin typeface="+mn-ea"/>
                          <a:ea typeface="+mn-ea"/>
                        </a:rPr>
                        <a:t>）打线</a:t>
                      </a:r>
                    </a:p>
                  </a:txBody>
                  <a:tcPr>
                    <a:lnL>
                      <a:noFill/>
                    </a:lnL>
                    <a:lnR>
                      <a:noFill/>
                    </a:lnR>
                    <a:lnT>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134888"/>
                  </a:ext>
                </a:extLst>
              </a:tr>
              <a:tr h="370840">
                <a:tc>
                  <a:txBody>
                    <a:bodyPr/>
                    <a:lstStyle/>
                    <a:p>
                      <a:r>
                        <a:rPr lang="zh-CN" altLang="en-US" sz="1600" b="1" dirty="0">
                          <a:latin typeface="+mn-ea"/>
                          <a:ea typeface="+mn-ea"/>
                        </a:rPr>
                        <a:t>倒装贴片能力</a:t>
                      </a:r>
                    </a:p>
                  </a:txBody>
                  <a:tcPr>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2160639"/>
                  </a:ext>
                </a:extLst>
              </a:tr>
              <a:tr h="370840">
                <a:tc>
                  <a:txBody>
                    <a:bodyPr/>
                    <a:lstStyle/>
                    <a:p>
                      <a:r>
                        <a:rPr lang="en-US" altLang="zh-CN" sz="1600" dirty="0">
                          <a:latin typeface="+mn-ea"/>
                          <a:ea typeface="+mn-ea"/>
                        </a:rPr>
                        <a:t>90um</a:t>
                      </a:r>
                      <a:r>
                        <a:rPr lang="zh-CN" altLang="en-US" sz="1600" dirty="0">
                          <a:latin typeface="+mn-ea"/>
                          <a:ea typeface="+mn-ea"/>
                        </a:rPr>
                        <a:t>节距</a:t>
                      </a:r>
                      <a:r>
                        <a:rPr lang="en-US" altLang="zh-CN" sz="1600" dirty="0">
                          <a:latin typeface="+mn-ea"/>
                          <a:ea typeface="+mn-ea"/>
                        </a:rPr>
                        <a:t>Cu Pillar</a:t>
                      </a:r>
                      <a:r>
                        <a:rPr lang="zh-CN" altLang="en-US" sz="1600" dirty="0">
                          <a:latin typeface="+mn-ea"/>
                          <a:ea typeface="+mn-ea"/>
                        </a:rPr>
                        <a:t>，</a:t>
                      </a:r>
                      <a:r>
                        <a:rPr lang="en-US" altLang="zh-CN" sz="1600" dirty="0">
                          <a:latin typeface="+mn-ea"/>
                          <a:ea typeface="+mn-ea"/>
                        </a:rPr>
                        <a:t>150um</a:t>
                      </a:r>
                      <a:r>
                        <a:rPr lang="zh-CN" altLang="en-US" sz="1600" dirty="0">
                          <a:latin typeface="+mn-ea"/>
                          <a:ea typeface="+mn-ea"/>
                        </a:rPr>
                        <a:t>节距</a:t>
                      </a:r>
                      <a:r>
                        <a:rPr lang="en-US" altLang="zh-CN" sz="1600" dirty="0">
                          <a:latin typeface="+mn-ea"/>
                          <a:ea typeface="+mn-ea"/>
                        </a:rPr>
                        <a:t>Solder Bump</a:t>
                      </a:r>
                      <a:endParaRPr lang="zh-CN" altLang="en-US" sz="1600" dirty="0">
                        <a:latin typeface="+mn-ea"/>
                        <a:ea typeface="+mn-ea"/>
                      </a:endParaRPr>
                    </a:p>
                  </a:txBody>
                  <a:tcPr>
                    <a:lnL>
                      <a:noFill/>
                    </a:lnL>
                    <a:lnR>
                      <a:noFill/>
                    </a:lnR>
                    <a:lnT>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073077485"/>
                  </a:ext>
                </a:extLst>
              </a:tr>
              <a:tr h="370840">
                <a:tc>
                  <a:txBody>
                    <a:bodyPr/>
                    <a:lstStyle/>
                    <a:p>
                      <a:r>
                        <a:rPr lang="en-US" altLang="zh-CN" sz="1600" b="1" dirty="0">
                          <a:latin typeface="+mn-ea"/>
                          <a:ea typeface="+mn-ea"/>
                        </a:rPr>
                        <a:t>Molding</a:t>
                      </a:r>
                      <a:r>
                        <a:rPr lang="zh-CN" altLang="en-US" sz="1600" b="1" dirty="0">
                          <a:latin typeface="+mn-ea"/>
                          <a:ea typeface="+mn-ea"/>
                        </a:rPr>
                        <a:t>：</a:t>
                      </a:r>
                      <a:r>
                        <a:rPr lang="en-US" altLang="zh-CN" sz="1600" b="1" dirty="0">
                          <a:latin typeface="+mn-ea"/>
                          <a:ea typeface="+mn-ea"/>
                        </a:rPr>
                        <a:t>Strip</a:t>
                      </a:r>
                      <a:r>
                        <a:rPr lang="zh-CN" altLang="en-US" sz="1600" b="1" dirty="0">
                          <a:latin typeface="+mn-ea"/>
                          <a:ea typeface="+mn-ea"/>
                        </a:rPr>
                        <a:t>产品</a:t>
                      </a:r>
                    </a:p>
                  </a:txBody>
                  <a:tcPr>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5390980"/>
                  </a:ext>
                </a:extLst>
              </a:tr>
              <a:tr h="370840">
                <a:tc>
                  <a:txBody>
                    <a:bodyPr/>
                    <a:lstStyle/>
                    <a:p>
                      <a:r>
                        <a:rPr lang="en-US" altLang="zh-CN" sz="1600" dirty="0">
                          <a:latin typeface="+mn-ea"/>
                          <a:ea typeface="+mn-ea"/>
                        </a:rPr>
                        <a:t>0.4/0.45/0.54/0.6/0.68/0.7/0.8/0.9/1.0/1.5/2.5/4.0mm</a:t>
                      </a:r>
                      <a:r>
                        <a:rPr lang="zh-CN" altLang="en-US" sz="1600" dirty="0">
                          <a:latin typeface="+mn-ea"/>
                          <a:ea typeface="+mn-ea"/>
                        </a:rPr>
                        <a:t>厚模腔</a:t>
                      </a:r>
                    </a:p>
                  </a:txBody>
                  <a:tcPr>
                    <a:lnL>
                      <a:noFill/>
                    </a:lnL>
                    <a:lnR>
                      <a:noFill/>
                    </a:lnR>
                    <a:lnT>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338848205"/>
                  </a:ext>
                </a:extLst>
              </a:tr>
              <a:tr h="370840">
                <a:tc>
                  <a:txBody>
                    <a:bodyPr/>
                    <a:lstStyle/>
                    <a:p>
                      <a:r>
                        <a:rPr lang="zh-CN" altLang="en-US" sz="1600" b="1" dirty="0">
                          <a:latin typeface="+mn-ea"/>
                          <a:ea typeface="+mn-ea"/>
                        </a:rPr>
                        <a:t>细间距植球技术</a:t>
                      </a:r>
                    </a:p>
                  </a:txBody>
                  <a:tcPr>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8638318"/>
                  </a:ext>
                </a:extLst>
              </a:tr>
              <a:tr h="370840">
                <a:tc>
                  <a:txBody>
                    <a:bodyPr/>
                    <a:lstStyle/>
                    <a:p>
                      <a:r>
                        <a:rPr lang="en-US" altLang="zh-CN" sz="1600" dirty="0">
                          <a:latin typeface="+mn-ea"/>
                          <a:ea typeface="+mn-ea"/>
                        </a:rPr>
                        <a:t>BGA</a:t>
                      </a:r>
                      <a:r>
                        <a:rPr lang="zh-CN" altLang="en-US" sz="1600" dirty="0">
                          <a:latin typeface="+mn-ea"/>
                          <a:ea typeface="+mn-ea"/>
                        </a:rPr>
                        <a:t>植球，球径</a:t>
                      </a:r>
                      <a:r>
                        <a:rPr lang="en-US" altLang="zh-CN" sz="1600" dirty="0">
                          <a:latin typeface="+mn-ea"/>
                          <a:ea typeface="+mn-ea"/>
                        </a:rPr>
                        <a:t>250um</a:t>
                      </a:r>
                      <a:r>
                        <a:rPr lang="zh-CN" altLang="en-US" sz="1600" dirty="0">
                          <a:latin typeface="+mn-ea"/>
                          <a:ea typeface="+mn-ea"/>
                        </a:rPr>
                        <a:t>，球间距</a:t>
                      </a:r>
                      <a:r>
                        <a:rPr lang="en-US" altLang="zh-CN" sz="1600" dirty="0">
                          <a:latin typeface="+mn-ea"/>
                          <a:ea typeface="+mn-ea"/>
                        </a:rPr>
                        <a:t>400um</a:t>
                      </a:r>
                      <a:endParaRPr lang="zh-CN" altLang="en-US" sz="1600" dirty="0">
                        <a:latin typeface="+mn-ea"/>
                        <a:ea typeface="+mn-ea"/>
                      </a:endParaRPr>
                    </a:p>
                  </a:txBody>
                  <a:tcPr>
                    <a:lnL>
                      <a:noFill/>
                    </a:lnL>
                    <a:lnR>
                      <a:noFill/>
                    </a:lnR>
                    <a:lnT>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6244574"/>
                  </a:ext>
                </a:extLst>
              </a:tr>
            </a:tbl>
          </a:graphicData>
        </a:graphic>
      </p:graphicFrame>
    </p:spTree>
    <p:extLst>
      <p:ext uri="{BB962C8B-B14F-4D97-AF65-F5344CB8AC3E}">
        <p14:creationId xmlns:p14="http://schemas.microsoft.com/office/powerpoint/2010/main" val="285585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dirty="0"/>
              <a:t>先进封装一站式方案</a:t>
            </a:r>
          </a:p>
        </p:txBody>
      </p:sp>
      <p:sp>
        <p:nvSpPr>
          <p:cNvPr id="16" name="椭圆 15"/>
          <p:cNvSpPr/>
          <p:nvPr/>
        </p:nvSpPr>
        <p:spPr>
          <a:xfrm>
            <a:off x="5229224" y="2581275"/>
            <a:ext cx="1895475" cy="1790700"/>
          </a:xfrm>
          <a:prstGeom prst="ellipse">
            <a:avLst/>
          </a:prstGeom>
          <a:noFill/>
          <a:ln w="38100">
            <a:solidFill>
              <a:srgbClr val="761E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74186D"/>
                </a:solidFill>
              </a:rPr>
              <a:t>一站式方案</a:t>
            </a:r>
          </a:p>
        </p:txBody>
      </p:sp>
      <p:sp>
        <p:nvSpPr>
          <p:cNvPr id="17" name="椭圆 16"/>
          <p:cNvSpPr/>
          <p:nvPr/>
        </p:nvSpPr>
        <p:spPr>
          <a:xfrm>
            <a:off x="4265033" y="1618137"/>
            <a:ext cx="3823855" cy="3716976"/>
          </a:xfrm>
          <a:prstGeom prst="ellipse">
            <a:avLst/>
          </a:prstGeom>
          <a:noFill/>
          <a:ln w="76200">
            <a:solidFill>
              <a:srgbClr val="761E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524497" y="1116588"/>
            <a:ext cx="1304925" cy="1238250"/>
          </a:xfrm>
          <a:prstGeom prst="ellipse">
            <a:avLst/>
          </a:prstGeom>
          <a:solidFill>
            <a:schemeClr val="bg1"/>
          </a:solidFill>
          <a:ln w="28575">
            <a:solidFill>
              <a:srgbClr val="761E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74186D"/>
                </a:solidFill>
              </a:rPr>
              <a:t>板级</a:t>
            </a:r>
            <a:endParaRPr lang="en-US" altLang="zh-CN" dirty="0">
              <a:solidFill>
                <a:srgbClr val="74186D"/>
              </a:solidFill>
            </a:endParaRPr>
          </a:p>
          <a:p>
            <a:pPr algn="ctr"/>
            <a:r>
              <a:rPr lang="zh-CN" altLang="en-US" dirty="0">
                <a:solidFill>
                  <a:srgbClr val="74186D"/>
                </a:solidFill>
              </a:rPr>
              <a:t>验证</a:t>
            </a:r>
          </a:p>
        </p:txBody>
      </p:sp>
      <p:sp>
        <p:nvSpPr>
          <p:cNvPr id="19" name="椭圆 18"/>
          <p:cNvSpPr/>
          <p:nvPr/>
        </p:nvSpPr>
        <p:spPr>
          <a:xfrm>
            <a:off x="3612570" y="2764413"/>
            <a:ext cx="1304925" cy="1238250"/>
          </a:xfrm>
          <a:prstGeom prst="ellipse">
            <a:avLst/>
          </a:prstGeom>
          <a:solidFill>
            <a:schemeClr val="bg1"/>
          </a:solidFill>
          <a:ln w="28575">
            <a:solidFill>
              <a:srgbClr val="761E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74186D"/>
                </a:solidFill>
              </a:rPr>
              <a:t>模组</a:t>
            </a:r>
            <a:endParaRPr lang="en-US" altLang="zh-CN" dirty="0">
              <a:solidFill>
                <a:srgbClr val="74186D"/>
              </a:solidFill>
            </a:endParaRPr>
          </a:p>
          <a:p>
            <a:pPr algn="ctr"/>
            <a:r>
              <a:rPr lang="zh-CN" altLang="en-US" dirty="0">
                <a:solidFill>
                  <a:srgbClr val="74186D"/>
                </a:solidFill>
              </a:rPr>
              <a:t>设计</a:t>
            </a:r>
          </a:p>
        </p:txBody>
      </p:sp>
      <p:sp>
        <p:nvSpPr>
          <p:cNvPr id="20" name="椭圆 19"/>
          <p:cNvSpPr/>
          <p:nvPr/>
        </p:nvSpPr>
        <p:spPr>
          <a:xfrm>
            <a:off x="5524497" y="4578432"/>
            <a:ext cx="1304925" cy="1238250"/>
          </a:xfrm>
          <a:prstGeom prst="ellipse">
            <a:avLst/>
          </a:prstGeom>
          <a:solidFill>
            <a:schemeClr val="bg1"/>
          </a:solidFill>
          <a:ln w="28575">
            <a:solidFill>
              <a:srgbClr val="761E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74186D"/>
                </a:solidFill>
              </a:rPr>
              <a:t>模组加工测试</a:t>
            </a:r>
          </a:p>
        </p:txBody>
      </p:sp>
      <p:sp>
        <p:nvSpPr>
          <p:cNvPr id="21" name="椭圆 20"/>
          <p:cNvSpPr/>
          <p:nvPr/>
        </p:nvSpPr>
        <p:spPr>
          <a:xfrm>
            <a:off x="7553322" y="2764413"/>
            <a:ext cx="1304925" cy="1238250"/>
          </a:xfrm>
          <a:prstGeom prst="ellipse">
            <a:avLst/>
          </a:prstGeom>
          <a:solidFill>
            <a:schemeClr val="bg1"/>
          </a:solidFill>
          <a:ln w="28575">
            <a:solidFill>
              <a:srgbClr val="761E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74186D"/>
                </a:solidFill>
              </a:rPr>
              <a:t>原理图设计</a:t>
            </a:r>
          </a:p>
        </p:txBody>
      </p:sp>
      <p:sp>
        <p:nvSpPr>
          <p:cNvPr id="22" name="矩形 21"/>
          <p:cNvSpPr/>
          <p:nvPr/>
        </p:nvSpPr>
        <p:spPr>
          <a:xfrm>
            <a:off x="8548685" y="874134"/>
            <a:ext cx="3224216" cy="1785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sz="1400" dirty="0">
                <a:solidFill>
                  <a:schemeClr val="tx1"/>
                </a:solidFill>
              </a:rPr>
              <a:t>停产器件替换</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rPr>
              <a:t>新器件选型</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rPr>
              <a:t>元器件筛选</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rPr>
              <a:t>国产器件选型、替换</a:t>
            </a:r>
            <a:endParaRPr lang="en-US" altLang="zh-CN" sz="1400" dirty="0">
              <a:solidFill>
                <a:schemeClr val="tx1"/>
              </a:solidFill>
            </a:endParaRPr>
          </a:p>
        </p:txBody>
      </p:sp>
      <p:sp>
        <p:nvSpPr>
          <p:cNvPr id="23" name="矩形 22"/>
          <p:cNvSpPr/>
          <p:nvPr/>
        </p:nvSpPr>
        <p:spPr>
          <a:xfrm>
            <a:off x="327822" y="930234"/>
            <a:ext cx="3245271" cy="2849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sz="1400" dirty="0">
                <a:solidFill>
                  <a:schemeClr val="tx1"/>
                </a:solidFill>
              </a:rPr>
              <a:t>定制设计方案：板级验证、模组设计、产品设计</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rPr>
              <a:t>使用专业软件进行原理图、</a:t>
            </a:r>
            <a:r>
              <a:rPr lang="en-US" altLang="zh-CN" sz="1400" dirty="0">
                <a:solidFill>
                  <a:schemeClr val="tx1"/>
                </a:solidFill>
              </a:rPr>
              <a:t>layout</a:t>
            </a:r>
            <a:r>
              <a:rPr lang="zh-CN" altLang="en-US" sz="1400" dirty="0">
                <a:solidFill>
                  <a:schemeClr val="tx1"/>
                </a:solidFill>
              </a:rPr>
              <a:t>设计</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rPr>
              <a:t>仿真设计分析：</a:t>
            </a:r>
            <a:r>
              <a:rPr lang="en-US" altLang="zh-CN" sz="1400" dirty="0">
                <a:solidFill>
                  <a:schemeClr val="tx1"/>
                </a:solidFill>
              </a:rPr>
              <a:t>S</a:t>
            </a:r>
            <a:r>
              <a:rPr lang="zh-CN" altLang="en-US" sz="1400" dirty="0">
                <a:solidFill>
                  <a:schemeClr val="tx1"/>
                </a:solidFill>
              </a:rPr>
              <a:t>参数仿真、电热仿真、电源噪声仿真、直流仿真等</a:t>
            </a:r>
            <a:endParaRPr lang="en-US" altLang="zh-CN" sz="1400" dirty="0">
              <a:solidFill>
                <a:schemeClr val="tx1"/>
              </a:solidFill>
            </a:endParaRPr>
          </a:p>
          <a:p>
            <a:pPr marL="285750" indent="-285750">
              <a:lnSpc>
                <a:spcPct val="150000"/>
              </a:lnSpc>
              <a:buFont typeface="Arial" panose="020B0604020202020204" pitchFamily="34" charset="0"/>
              <a:buChar char="•"/>
            </a:pPr>
            <a:r>
              <a:rPr lang="zh-CN" altLang="en-US" sz="1400" dirty="0">
                <a:solidFill>
                  <a:schemeClr val="tx1"/>
                </a:solidFill>
              </a:rPr>
              <a:t>先进封装产品配套工装开发设计</a:t>
            </a:r>
          </a:p>
        </p:txBody>
      </p:sp>
      <p:pic>
        <p:nvPicPr>
          <p:cNvPr id="25" name="图片 24">
            <a:extLst>
              <a:ext uri="{FF2B5EF4-FFF2-40B4-BE49-F238E27FC236}">
                <a16:creationId xmlns:a16="http://schemas.microsoft.com/office/drawing/2014/main" id="{FEDB051F-1F83-2847-33BA-4065178216B1}"/>
              </a:ext>
            </a:extLst>
          </p:cNvPr>
          <p:cNvPicPr>
            <a:picLocks noChangeAspect="1"/>
          </p:cNvPicPr>
          <p:nvPr/>
        </p:nvPicPr>
        <p:blipFill>
          <a:blip r:embed="rId2"/>
          <a:stretch>
            <a:fillRect/>
          </a:stretch>
        </p:blipFill>
        <p:spPr>
          <a:xfrm>
            <a:off x="494307" y="4644768"/>
            <a:ext cx="1694380" cy="1080000"/>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26" name="图片 25">
            <a:extLst>
              <a:ext uri="{FF2B5EF4-FFF2-40B4-BE49-F238E27FC236}">
                <a16:creationId xmlns:a16="http://schemas.microsoft.com/office/drawing/2014/main" id="{98CBF35B-C9A5-A178-7267-440761164890}"/>
              </a:ext>
            </a:extLst>
          </p:cNvPr>
          <p:cNvPicPr>
            <a:picLocks noChangeAspect="1"/>
          </p:cNvPicPr>
          <p:nvPr/>
        </p:nvPicPr>
        <p:blipFill>
          <a:blip r:embed="rId3"/>
          <a:stretch>
            <a:fillRect/>
          </a:stretch>
        </p:blipFill>
        <p:spPr>
          <a:xfrm>
            <a:off x="2621039" y="4657557"/>
            <a:ext cx="1694380" cy="1080000"/>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sp>
        <p:nvSpPr>
          <p:cNvPr id="27" name="矩形 26"/>
          <p:cNvSpPr/>
          <p:nvPr/>
        </p:nvSpPr>
        <p:spPr>
          <a:xfrm>
            <a:off x="8548685" y="5331147"/>
            <a:ext cx="3224216" cy="1111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sz="1400" dirty="0">
                <a:solidFill>
                  <a:schemeClr val="tx1"/>
                </a:solidFill>
              </a:rPr>
              <a:t>主要服务城市：深圳、西安、成都、武汉、北京、上海、南京等</a:t>
            </a:r>
            <a:endParaRPr lang="en-US" altLang="zh-CN" sz="1400" dirty="0">
              <a:solidFill>
                <a:schemeClr val="tx1"/>
              </a:solidFill>
            </a:endParaRPr>
          </a:p>
        </p:txBody>
      </p:sp>
      <p:pic>
        <p:nvPicPr>
          <p:cNvPr id="28" name="图片 27"/>
          <p:cNvPicPr>
            <a:picLocks noChangeAspect="1"/>
          </p:cNvPicPr>
          <p:nvPr/>
        </p:nvPicPr>
        <p:blipFill>
          <a:blip r:embed="rId4"/>
          <a:stretch>
            <a:fillRect/>
          </a:stretch>
        </p:blipFill>
        <p:spPr>
          <a:xfrm>
            <a:off x="8939207" y="3258404"/>
            <a:ext cx="2867029" cy="2227141"/>
          </a:xfrm>
          <a:prstGeom prst="rect">
            <a:avLst/>
          </a:prstGeom>
        </p:spPr>
      </p:pic>
      <p:sp>
        <p:nvSpPr>
          <p:cNvPr id="29" name="五角星 28"/>
          <p:cNvSpPr/>
          <p:nvPr/>
        </p:nvSpPr>
        <p:spPr>
          <a:xfrm>
            <a:off x="10399185" y="4685082"/>
            <a:ext cx="46566" cy="47176"/>
          </a:xfrm>
          <a:prstGeom prst="star5">
            <a:avLst>
              <a:gd name="adj" fmla="val 19099"/>
              <a:gd name="hf" fmla="val 105146"/>
              <a:gd name="vf" fmla="val 110557"/>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五角星 29"/>
          <p:cNvSpPr/>
          <p:nvPr/>
        </p:nvSpPr>
        <p:spPr>
          <a:xfrm>
            <a:off x="10538885" y="4554844"/>
            <a:ext cx="46566" cy="47176"/>
          </a:xfrm>
          <a:prstGeom prst="star5">
            <a:avLst>
              <a:gd name="adj" fmla="val 19099"/>
              <a:gd name="hf" fmla="val 105146"/>
              <a:gd name="vf" fmla="val 110557"/>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五角星 30"/>
          <p:cNvSpPr/>
          <p:nvPr/>
        </p:nvSpPr>
        <p:spPr>
          <a:xfrm>
            <a:off x="10981268" y="4164382"/>
            <a:ext cx="46566" cy="47176"/>
          </a:xfrm>
          <a:prstGeom prst="star5">
            <a:avLst>
              <a:gd name="adj" fmla="val 19099"/>
              <a:gd name="hf" fmla="val 105146"/>
              <a:gd name="vf" fmla="val 110557"/>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五角星 31"/>
          <p:cNvSpPr/>
          <p:nvPr/>
        </p:nvSpPr>
        <p:spPr>
          <a:xfrm>
            <a:off x="11249504" y="4633969"/>
            <a:ext cx="46566" cy="47176"/>
          </a:xfrm>
          <a:prstGeom prst="star5">
            <a:avLst>
              <a:gd name="adj" fmla="val 19099"/>
              <a:gd name="hf" fmla="val 105146"/>
              <a:gd name="vf" fmla="val 110557"/>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五角星 32"/>
          <p:cNvSpPr/>
          <p:nvPr/>
        </p:nvSpPr>
        <p:spPr>
          <a:xfrm>
            <a:off x="10790480" y="4681145"/>
            <a:ext cx="46566" cy="47176"/>
          </a:xfrm>
          <a:prstGeom prst="star5">
            <a:avLst>
              <a:gd name="adj" fmla="val 19099"/>
              <a:gd name="hf" fmla="val 105146"/>
              <a:gd name="vf" fmla="val 110557"/>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五角星 33"/>
          <p:cNvSpPr/>
          <p:nvPr/>
        </p:nvSpPr>
        <p:spPr>
          <a:xfrm>
            <a:off x="10813763" y="5136253"/>
            <a:ext cx="46566" cy="47176"/>
          </a:xfrm>
          <a:prstGeom prst="star5">
            <a:avLst>
              <a:gd name="adj" fmla="val 19099"/>
              <a:gd name="hf" fmla="val 105146"/>
              <a:gd name="vf" fmla="val 110557"/>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五角星 34"/>
          <p:cNvSpPr/>
          <p:nvPr/>
        </p:nvSpPr>
        <p:spPr>
          <a:xfrm>
            <a:off x="11149277" y="4554844"/>
            <a:ext cx="46566" cy="47176"/>
          </a:xfrm>
          <a:prstGeom prst="star5">
            <a:avLst>
              <a:gd name="adj" fmla="val 19099"/>
              <a:gd name="hf" fmla="val 105146"/>
              <a:gd name="vf" fmla="val 110557"/>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2039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402055" y="218974"/>
            <a:ext cx="5342400" cy="381600"/>
          </a:xfrm>
        </p:spPr>
        <p:txBody>
          <a:bodyPr/>
          <a:lstStyle/>
          <a:p>
            <a:r>
              <a:rPr lang="zh-CN" altLang="en-US" dirty="0"/>
              <a:t>硬件开发设计</a:t>
            </a:r>
          </a:p>
        </p:txBody>
      </p:sp>
      <p:sp>
        <p:nvSpPr>
          <p:cNvPr id="16" name="矩形 15"/>
          <p:cNvSpPr/>
          <p:nvPr/>
        </p:nvSpPr>
        <p:spPr>
          <a:xfrm>
            <a:off x="327822" y="930234"/>
            <a:ext cx="3245271" cy="2849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endParaRPr lang="zh-CN" altLang="en-US" sz="1400" dirty="0">
              <a:solidFill>
                <a:schemeClr val="tx1"/>
              </a:solidFill>
            </a:endParaRPr>
          </a:p>
        </p:txBody>
      </p:sp>
      <p:graphicFrame>
        <p:nvGraphicFramePr>
          <p:cNvPr id="17" name="表格 16"/>
          <p:cNvGraphicFramePr>
            <a:graphicFrameLocks noGrp="1"/>
          </p:cNvGraphicFramePr>
          <p:nvPr>
            <p:extLst>
              <p:ext uri="{D42A27DB-BD31-4B8C-83A1-F6EECF244321}">
                <p14:modId xmlns:p14="http://schemas.microsoft.com/office/powerpoint/2010/main" val="867897694"/>
              </p:ext>
            </p:extLst>
          </p:nvPr>
        </p:nvGraphicFramePr>
        <p:xfrm>
          <a:off x="4726201" y="883659"/>
          <a:ext cx="6802775" cy="4140183"/>
        </p:xfrm>
        <a:graphic>
          <a:graphicData uri="http://schemas.openxmlformats.org/drawingml/2006/table">
            <a:tbl>
              <a:tblPr firstRow="1" bandRow="1">
                <a:tableStyleId>{BC89EF96-8CEA-46FF-86C4-4CE0E7609802}</a:tableStyleId>
              </a:tblPr>
              <a:tblGrid>
                <a:gridCol w="6802775">
                  <a:extLst>
                    <a:ext uri="{9D8B030D-6E8A-4147-A177-3AD203B41FA5}">
                      <a16:colId xmlns:a16="http://schemas.microsoft.com/office/drawing/2014/main" val="2373106916"/>
                    </a:ext>
                  </a:extLst>
                </a:gridCol>
              </a:tblGrid>
              <a:tr h="351969">
                <a:tc>
                  <a:txBody>
                    <a:bodyPr/>
                    <a:lstStyle/>
                    <a:p>
                      <a:r>
                        <a:rPr lang="en-US" altLang="zh-CN" dirty="0"/>
                        <a:t>PCB</a:t>
                      </a:r>
                      <a:r>
                        <a:rPr lang="zh-CN" altLang="en-US" dirty="0"/>
                        <a:t>产品</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757370791"/>
                  </a:ext>
                </a:extLst>
              </a:tr>
              <a:tr h="351969">
                <a:tc>
                  <a:txBody>
                    <a:bodyPr/>
                    <a:lstStyle/>
                    <a:p>
                      <a:r>
                        <a:rPr lang="zh-CN" altLang="en-US" sz="1600" dirty="0"/>
                        <a:t>高密度线卡、高频板卡、器件埋入板、电源板卡、软硬结合板、散热板等</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3443510"/>
                  </a:ext>
                </a:extLst>
              </a:tr>
              <a:tr h="351969">
                <a:tc>
                  <a:txBody>
                    <a:bodyPr/>
                    <a:lstStyle/>
                    <a:p>
                      <a:r>
                        <a:rPr lang="zh-CN" altLang="en-US" b="1" dirty="0"/>
                        <a:t>制板能力</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130891"/>
                  </a:ext>
                </a:extLst>
              </a:tr>
              <a:tr h="351969">
                <a:tc>
                  <a:txBody>
                    <a:bodyPr/>
                    <a:lstStyle/>
                    <a:p>
                      <a:r>
                        <a:rPr lang="zh-CN" altLang="en-US" sz="1600" dirty="0"/>
                        <a:t>层数：</a:t>
                      </a:r>
                      <a:r>
                        <a:rPr lang="en-US" altLang="zh-CN" sz="1600" dirty="0"/>
                        <a:t>2-58</a:t>
                      </a:r>
                      <a:r>
                        <a:rPr lang="zh-CN" altLang="en-US" sz="1600" dirty="0"/>
                        <a:t>层，样品</a:t>
                      </a:r>
                      <a:r>
                        <a:rPr lang="en-US" altLang="zh-CN" sz="1600" dirty="0"/>
                        <a:t>100</a:t>
                      </a:r>
                      <a:r>
                        <a:rPr lang="zh-CN" altLang="en-US" sz="1600" dirty="0"/>
                        <a:t>层</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61766325"/>
                  </a:ext>
                </a:extLst>
              </a:tr>
              <a:tr h="351969">
                <a:tc>
                  <a:txBody>
                    <a:bodyPr/>
                    <a:lstStyle/>
                    <a:p>
                      <a:r>
                        <a:rPr lang="zh-CN" altLang="en-US" sz="1600" dirty="0"/>
                        <a:t>厚度：</a:t>
                      </a:r>
                      <a:r>
                        <a:rPr lang="en-US" altLang="zh-CN" sz="1600" dirty="0"/>
                        <a:t>394mil</a:t>
                      </a:r>
                      <a:r>
                        <a:rPr lang="zh-CN" altLang="en-US" sz="1600" dirty="0"/>
                        <a:t>，样品</a:t>
                      </a:r>
                      <a:r>
                        <a:rPr lang="en-US" altLang="zh-CN" sz="1600" dirty="0"/>
                        <a:t>689mil</a:t>
                      </a:r>
                      <a:endParaRPr lang="zh-CN"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188216772"/>
                  </a:ext>
                </a:extLst>
              </a:tr>
              <a:tr h="549650">
                <a:tc>
                  <a:txBody>
                    <a:bodyPr/>
                    <a:lstStyle/>
                    <a:p>
                      <a:r>
                        <a:rPr lang="zh-CN" altLang="en-US" sz="1600" dirty="0"/>
                        <a:t>材料：</a:t>
                      </a:r>
                      <a:r>
                        <a:rPr lang="en-US" altLang="zh-CN" sz="1600" dirty="0"/>
                        <a:t>FR4</a:t>
                      </a:r>
                      <a:r>
                        <a:rPr lang="zh-CN" altLang="en-US" sz="1600" dirty="0"/>
                        <a:t>、</a:t>
                      </a:r>
                      <a:r>
                        <a:rPr lang="en-US" altLang="zh-CN" sz="1600" dirty="0"/>
                        <a:t>Halogen-Free, Rogers, BT, PTFE, PPO, PPE, Polyimide, Hybrid</a:t>
                      </a:r>
                      <a:r>
                        <a:rPr lang="zh-CN" altLang="en-US" sz="1600" dirty="0"/>
                        <a:t>等</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04985400"/>
                  </a:ext>
                </a:extLst>
              </a:tr>
              <a:tr h="351969">
                <a:tc>
                  <a:txBody>
                    <a:bodyPr/>
                    <a:lstStyle/>
                    <a:p>
                      <a:r>
                        <a:rPr lang="zh-CN" altLang="en-US" sz="1600" dirty="0"/>
                        <a:t>线宽线距：内层</a:t>
                      </a:r>
                      <a:r>
                        <a:rPr lang="en-US" altLang="zh-CN" sz="1600" dirty="0"/>
                        <a:t>3mil/3mil(</a:t>
                      </a:r>
                      <a:r>
                        <a:rPr lang="en-US" altLang="zh-CN" sz="1600" dirty="0" err="1"/>
                        <a:t>Hoz</a:t>
                      </a:r>
                      <a:r>
                        <a:rPr lang="en-US" altLang="zh-CN" sz="1600" dirty="0"/>
                        <a:t>)</a:t>
                      </a:r>
                      <a:r>
                        <a:rPr lang="zh-CN" altLang="en-US" sz="1600" dirty="0"/>
                        <a:t>，外层</a:t>
                      </a:r>
                      <a:r>
                        <a:rPr lang="en-US" altLang="zh-CN" sz="1600" dirty="0"/>
                        <a:t>4mil/4mil(</a:t>
                      </a:r>
                      <a:r>
                        <a:rPr lang="en-US" altLang="zh-CN" sz="1600" dirty="0" err="1"/>
                        <a:t>Hoz</a:t>
                      </a:r>
                      <a:r>
                        <a:rPr lang="en-US" altLang="zh-CN" sz="1600" dirty="0"/>
                        <a:t>)</a:t>
                      </a:r>
                      <a:endParaRPr lang="zh-CN"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57812979"/>
                  </a:ext>
                </a:extLst>
              </a:tr>
              <a:tr h="351969">
                <a:tc>
                  <a:txBody>
                    <a:bodyPr/>
                    <a:lstStyle/>
                    <a:p>
                      <a:r>
                        <a:rPr lang="zh-CN" altLang="en-US" sz="1600" dirty="0"/>
                        <a:t>最小孔径：</a:t>
                      </a:r>
                      <a:r>
                        <a:rPr lang="en-US" altLang="zh-CN" sz="1600" dirty="0"/>
                        <a:t>8mil(0.2mm)</a:t>
                      </a:r>
                      <a:r>
                        <a:rPr lang="zh-CN" altLang="en-US" sz="1600" dirty="0"/>
                        <a:t>机械孔，</a:t>
                      </a:r>
                      <a:r>
                        <a:rPr lang="en-US" altLang="zh-CN" sz="1600" dirty="0"/>
                        <a:t>3mil(0.075mm)</a:t>
                      </a:r>
                      <a:r>
                        <a:rPr lang="zh-CN" altLang="en-US" sz="1600" dirty="0"/>
                        <a:t>激光孔</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4099544"/>
                  </a:ext>
                </a:extLst>
              </a:tr>
              <a:tr h="351969">
                <a:tc>
                  <a:txBody>
                    <a:bodyPr/>
                    <a:lstStyle/>
                    <a:p>
                      <a:r>
                        <a:rPr lang="zh-CN" altLang="en-US" sz="1600" dirty="0"/>
                        <a:t>最大铜厚：</a:t>
                      </a:r>
                      <a:r>
                        <a:rPr lang="en-US" altLang="zh-CN" sz="1600" dirty="0"/>
                        <a:t>6oz(UL),</a:t>
                      </a:r>
                      <a:r>
                        <a:rPr lang="zh-CN" altLang="en-US" sz="1600" dirty="0"/>
                        <a:t>样品</a:t>
                      </a:r>
                      <a:r>
                        <a:rPr lang="en-US" altLang="zh-CN" sz="1600" dirty="0"/>
                        <a:t>20oz</a:t>
                      </a:r>
                      <a:endParaRPr lang="zh-CN"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92385913"/>
                  </a:ext>
                </a:extLst>
              </a:tr>
              <a:tr h="351969">
                <a:tc>
                  <a:txBody>
                    <a:bodyPr/>
                    <a:lstStyle/>
                    <a:p>
                      <a:r>
                        <a:rPr lang="zh-CN" altLang="en-US" sz="1800" b="1" dirty="0"/>
                        <a:t>设计能力</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3404065"/>
                  </a:ext>
                </a:extLst>
              </a:tr>
              <a:tr h="351969">
                <a:tc>
                  <a:txBody>
                    <a:bodyPr/>
                    <a:lstStyle/>
                    <a:p>
                      <a:r>
                        <a:rPr lang="zh-CN" altLang="en-US" sz="1600" dirty="0"/>
                        <a:t>工控机、射频、高速信号、存储等</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188806182"/>
                  </a:ext>
                </a:extLst>
              </a:tr>
            </a:tbl>
          </a:graphicData>
        </a:graphic>
      </p:graphicFrame>
      <p:sp>
        <p:nvSpPr>
          <p:cNvPr id="18" name="矩形 17"/>
          <p:cNvSpPr/>
          <p:nvPr/>
        </p:nvSpPr>
        <p:spPr>
          <a:xfrm>
            <a:off x="477079" y="1923222"/>
            <a:ext cx="735496" cy="2781300"/>
          </a:xfrm>
          <a:prstGeom prst="rect">
            <a:avLst/>
          </a:prstGeom>
          <a:noFill/>
          <a:ln>
            <a:solidFill>
              <a:srgbClr val="7C33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硬件设计</a:t>
            </a:r>
          </a:p>
        </p:txBody>
      </p:sp>
      <p:sp>
        <p:nvSpPr>
          <p:cNvPr id="19" name="矩形 18"/>
          <p:cNvSpPr/>
          <p:nvPr/>
        </p:nvSpPr>
        <p:spPr>
          <a:xfrm>
            <a:off x="1772479" y="1173253"/>
            <a:ext cx="2037521" cy="749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原理图设计</a:t>
            </a:r>
          </a:p>
        </p:txBody>
      </p:sp>
      <p:sp>
        <p:nvSpPr>
          <p:cNvPr id="20" name="矩形 19"/>
          <p:cNvSpPr/>
          <p:nvPr/>
        </p:nvSpPr>
        <p:spPr>
          <a:xfrm>
            <a:off x="1772479" y="2518959"/>
            <a:ext cx="2037521" cy="749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PCB Layout</a:t>
            </a:r>
            <a:endParaRPr lang="zh-CN" altLang="en-US" sz="1600" dirty="0">
              <a:solidFill>
                <a:schemeClr val="tx1"/>
              </a:solidFill>
            </a:endParaRPr>
          </a:p>
        </p:txBody>
      </p:sp>
      <p:sp>
        <p:nvSpPr>
          <p:cNvPr id="21" name="矩形 20"/>
          <p:cNvSpPr/>
          <p:nvPr/>
        </p:nvSpPr>
        <p:spPr>
          <a:xfrm>
            <a:off x="1772479" y="3784265"/>
            <a:ext cx="2037521" cy="749969"/>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74186D"/>
                </a:solidFill>
              </a:rPr>
              <a:t>PCB</a:t>
            </a:r>
            <a:r>
              <a:rPr lang="zh-CN" altLang="en-US" sz="1600" dirty="0">
                <a:solidFill>
                  <a:srgbClr val="74186D"/>
                </a:solidFill>
              </a:rPr>
              <a:t>加工与装配</a:t>
            </a:r>
          </a:p>
        </p:txBody>
      </p:sp>
      <p:sp>
        <p:nvSpPr>
          <p:cNvPr id="22" name="矩形 21"/>
          <p:cNvSpPr/>
          <p:nvPr/>
        </p:nvSpPr>
        <p:spPr>
          <a:xfrm>
            <a:off x="1772479" y="5096710"/>
            <a:ext cx="2037521" cy="74996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74186D"/>
                </a:solidFill>
              </a:rPr>
              <a:t>设计测试</a:t>
            </a:r>
          </a:p>
        </p:txBody>
      </p:sp>
      <p:cxnSp>
        <p:nvCxnSpPr>
          <p:cNvPr id="23" name="直接连接符 22"/>
          <p:cNvCxnSpPr>
            <a:stCxn id="18" idx="3"/>
          </p:cNvCxnSpPr>
          <p:nvPr/>
        </p:nvCxnSpPr>
        <p:spPr>
          <a:xfrm>
            <a:off x="1212575" y="3313872"/>
            <a:ext cx="268355" cy="0"/>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480930" y="1548237"/>
            <a:ext cx="0" cy="3923457"/>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9" idx="1"/>
          </p:cNvCxnSpPr>
          <p:nvPr/>
        </p:nvCxnSpPr>
        <p:spPr>
          <a:xfrm>
            <a:off x="1480930" y="1548237"/>
            <a:ext cx="291549" cy="1"/>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0" idx="1"/>
          </p:cNvCxnSpPr>
          <p:nvPr/>
        </p:nvCxnSpPr>
        <p:spPr>
          <a:xfrm>
            <a:off x="1480930" y="2893943"/>
            <a:ext cx="291549" cy="1"/>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1" idx="1"/>
          </p:cNvCxnSpPr>
          <p:nvPr/>
        </p:nvCxnSpPr>
        <p:spPr>
          <a:xfrm>
            <a:off x="1480930" y="4159249"/>
            <a:ext cx="291549" cy="1"/>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2" idx="1"/>
          </p:cNvCxnSpPr>
          <p:nvPr/>
        </p:nvCxnSpPr>
        <p:spPr>
          <a:xfrm>
            <a:off x="1480930" y="5471694"/>
            <a:ext cx="291549" cy="1"/>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3878656" y="5438081"/>
            <a:ext cx="2004091" cy="1222304"/>
            <a:chOff x="4587842" y="5386500"/>
            <a:chExt cx="2004091" cy="1222304"/>
          </a:xfrm>
        </p:grpSpPr>
        <p:pic>
          <p:nvPicPr>
            <p:cNvPr id="3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42" y="5386500"/>
              <a:ext cx="2004091" cy="920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42" y="6306857"/>
              <a:ext cx="1984223" cy="301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3" name="Picture 4"/>
          <p:cNvPicPr>
            <a:picLocks noChangeAspect="1" noChangeArrowheads="1"/>
          </p:cNvPicPr>
          <p:nvPr/>
        </p:nvPicPr>
        <p:blipFill>
          <a:blip r:embed="rId4" cstate="print"/>
          <a:srcRect/>
          <a:stretch>
            <a:fillRect/>
          </a:stretch>
        </p:blipFill>
        <p:spPr bwMode="auto">
          <a:xfrm>
            <a:off x="6207725" y="5337263"/>
            <a:ext cx="1722119" cy="1423941"/>
          </a:xfrm>
          <a:prstGeom prst="rect">
            <a:avLst/>
          </a:prstGeom>
          <a:noFill/>
          <a:ln w="9525">
            <a:noFill/>
            <a:miter lim="800000"/>
            <a:headEnd/>
            <a:tailEnd/>
          </a:ln>
          <a:effectLst/>
        </p:spPr>
      </p:pic>
      <p:pic>
        <p:nvPicPr>
          <p:cNvPr id="3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7588" y="5438081"/>
            <a:ext cx="1916889" cy="120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0555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dirty="0"/>
              <a:t>软件开发设计</a:t>
            </a:r>
          </a:p>
        </p:txBody>
      </p:sp>
      <p:sp>
        <p:nvSpPr>
          <p:cNvPr id="3" name="圆角矩形 2"/>
          <p:cNvSpPr/>
          <p:nvPr/>
        </p:nvSpPr>
        <p:spPr>
          <a:xfrm>
            <a:off x="5233988" y="2828925"/>
            <a:ext cx="1724025" cy="1200150"/>
          </a:xfrm>
          <a:prstGeom prst="roundRect">
            <a:avLst/>
          </a:prstGeom>
          <a:solidFill>
            <a:srgbClr val="7E42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软件设计</a:t>
            </a:r>
          </a:p>
        </p:txBody>
      </p:sp>
      <p:sp>
        <p:nvSpPr>
          <p:cNvPr id="6" name="圆角矩形 5"/>
          <p:cNvSpPr/>
          <p:nvPr/>
        </p:nvSpPr>
        <p:spPr>
          <a:xfrm>
            <a:off x="7660610" y="2979469"/>
            <a:ext cx="1188115" cy="897206"/>
          </a:xfrm>
          <a:prstGeom prst="roundRect">
            <a:avLst/>
          </a:prstGeom>
          <a:solidFill>
            <a:srgbClr val="7E42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上位机软件设计</a:t>
            </a:r>
          </a:p>
        </p:txBody>
      </p:sp>
      <p:sp>
        <p:nvSpPr>
          <p:cNvPr id="8" name="圆角矩形 7"/>
          <p:cNvSpPr/>
          <p:nvPr/>
        </p:nvSpPr>
        <p:spPr>
          <a:xfrm>
            <a:off x="5501942" y="1418822"/>
            <a:ext cx="1188115" cy="897206"/>
          </a:xfrm>
          <a:prstGeom prst="roundRect">
            <a:avLst/>
          </a:prstGeom>
          <a:solidFill>
            <a:srgbClr val="7E42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ARM</a:t>
            </a:r>
            <a:r>
              <a:rPr lang="zh-CN" altLang="en-US" dirty="0"/>
              <a:t>软件设计</a:t>
            </a:r>
          </a:p>
        </p:txBody>
      </p:sp>
      <p:sp>
        <p:nvSpPr>
          <p:cNvPr id="9" name="圆角矩形 8"/>
          <p:cNvSpPr/>
          <p:nvPr/>
        </p:nvSpPr>
        <p:spPr>
          <a:xfrm>
            <a:off x="3395792" y="2979469"/>
            <a:ext cx="1188115" cy="897206"/>
          </a:xfrm>
          <a:prstGeom prst="roundRect">
            <a:avLst/>
          </a:prstGeom>
          <a:solidFill>
            <a:srgbClr val="7E42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DSP</a:t>
            </a:r>
            <a:r>
              <a:rPr lang="zh-CN" altLang="en-US" dirty="0"/>
              <a:t>软件设计</a:t>
            </a:r>
          </a:p>
        </p:txBody>
      </p:sp>
      <p:sp>
        <p:nvSpPr>
          <p:cNvPr id="10" name="圆角矩形 9"/>
          <p:cNvSpPr/>
          <p:nvPr/>
        </p:nvSpPr>
        <p:spPr>
          <a:xfrm>
            <a:off x="5501941" y="4579669"/>
            <a:ext cx="1188115" cy="897206"/>
          </a:xfrm>
          <a:prstGeom prst="roundRect">
            <a:avLst/>
          </a:prstGeom>
          <a:solidFill>
            <a:srgbClr val="7E42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底层驱动设计</a:t>
            </a:r>
          </a:p>
        </p:txBody>
      </p:sp>
      <p:cxnSp>
        <p:nvCxnSpPr>
          <p:cNvPr id="12" name="直接连接符 11"/>
          <p:cNvCxnSpPr>
            <a:stCxn id="3" idx="0"/>
            <a:endCxn id="8" idx="2"/>
          </p:cNvCxnSpPr>
          <p:nvPr/>
        </p:nvCxnSpPr>
        <p:spPr>
          <a:xfrm flipH="1" flipV="1">
            <a:off x="6096000" y="2316028"/>
            <a:ext cx="1" cy="512897"/>
          </a:xfrm>
          <a:prstGeom prst="line">
            <a:avLst/>
          </a:prstGeom>
          <a:ln>
            <a:solidFill>
              <a:srgbClr val="7E428D"/>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3" idx="1"/>
            <a:endCxn id="9" idx="3"/>
          </p:cNvCxnSpPr>
          <p:nvPr/>
        </p:nvCxnSpPr>
        <p:spPr>
          <a:xfrm flipH="1" flipV="1">
            <a:off x="4583907" y="3428072"/>
            <a:ext cx="650081" cy="928"/>
          </a:xfrm>
          <a:prstGeom prst="line">
            <a:avLst/>
          </a:prstGeom>
          <a:ln>
            <a:solidFill>
              <a:srgbClr val="7E428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 idx="3"/>
            <a:endCxn id="6" idx="1"/>
          </p:cNvCxnSpPr>
          <p:nvPr/>
        </p:nvCxnSpPr>
        <p:spPr>
          <a:xfrm flipV="1">
            <a:off x="6958013" y="3428072"/>
            <a:ext cx="702597" cy="928"/>
          </a:xfrm>
          <a:prstGeom prst="line">
            <a:avLst/>
          </a:prstGeom>
          <a:ln>
            <a:solidFill>
              <a:srgbClr val="7E428D"/>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3" idx="2"/>
            <a:endCxn id="10" idx="0"/>
          </p:cNvCxnSpPr>
          <p:nvPr/>
        </p:nvCxnSpPr>
        <p:spPr>
          <a:xfrm flipH="1">
            <a:off x="6095999" y="4029075"/>
            <a:ext cx="2" cy="550594"/>
          </a:xfrm>
          <a:prstGeom prst="line">
            <a:avLst/>
          </a:prstGeom>
          <a:ln>
            <a:solidFill>
              <a:srgbClr val="7E428D"/>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550653" y="1034235"/>
            <a:ext cx="3615914" cy="189551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solidFill>
                  <a:srgbClr val="000000"/>
                </a:solidFill>
                <a:latin typeface="+mn-ea"/>
              </a:rPr>
              <a:t>DSP</a:t>
            </a:r>
            <a:r>
              <a:rPr lang="zh-CN" altLang="en-US" sz="1600" dirty="0">
                <a:solidFill>
                  <a:srgbClr val="404040"/>
                </a:solidFill>
                <a:latin typeface="+mn-ea"/>
              </a:rPr>
              <a:t>划分线程单元</a:t>
            </a:r>
          </a:p>
          <a:p>
            <a:pPr marL="285750" indent="-285750">
              <a:lnSpc>
                <a:spcPct val="150000"/>
              </a:lnSpc>
              <a:buFont typeface="Arial" panose="020B0604020202020204" pitchFamily="34" charset="0"/>
              <a:buChar char="•"/>
            </a:pPr>
            <a:r>
              <a:rPr lang="en-US" altLang="zh-CN" sz="1600" dirty="0">
                <a:solidFill>
                  <a:srgbClr val="000000"/>
                </a:solidFill>
                <a:latin typeface="+mn-ea"/>
              </a:rPr>
              <a:t>DSP</a:t>
            </a:r>
            <a:r>
              <a:rPr lang="zh-CN" altLang="en-US" sz="1600" dirty="0">
                <a:solidFill>
                  <a:srgbClr val="404040"/>
                </a:solidFill>
                <a:latin typeface="+mn-ea"/>
              </a:rPr>
              <a:t>划分数据资源</a:t>
            </a:r>
          </a:p>
          <a:p>
            <a:pPr marL="285750" indent="-285750">
              <a:lnSpc>
                <a:spcPct val="150000"/>
              </a:lnSpc>
              <a:buFont typeface="Arial" panose="020B0604020202020204" pitchFamily="34" charset="0"/>
              <a:buChar char="•"/>
            </a:pPr>
            <a:r>
              <a:rPr lang="zh-CN" altLang="en-US" sz="1600" dirty="0">
                <a:solidFill>
                  <a:srgbClr val="404040"/>
                </a:solidFill>
                <a:latin typeface="+mn-ea"/>
              </a:rPr>
              <a:t>伪指令实现代码优化</a:t>
            </a:r>
          </a:p>
          <a:p>
            <a:pPr marL="285750" indent="-285750">
              <a:lnSpc>
                <a:spcPct val="150000"/>
              </a:lnSpc>
              <a:buFont typeface="Arial" panose="020B0604020202020204" pitchFamily="34" charset="0"/>
              <a:buChar char="•"/>
            </a:pPr>
            <a:r>
              <a:rPr lang="zh-CN" altLang="en-US" sz="1600" dirty="0">
                <a:solidFill>
                  <a:srgbClr val="404040"/>
                </a:solidFill>
                <a:latin typeface="+mn-ea"/>
              </a:rPr>
              <a:t>多种</a:t>
            </a:r>
            <a:r>
              <a:rPr lang="en-US" altLang="zh-CN" sz="1600" dirty="0">
                <a:solidFill>
                  <a:srgbClr val="404040"/>
                </a:solidFill>
                <a:latin typeface="+mn-ea"/>
              </a:rPr>
              <a:t>DSP</a:t>
            </a:r>
            <a:r>
              <a:rPr lang="zh-CN" altLang="en-US" sz="1600" dirty="0">
                <a:solidFill>
                  <a:srgbClr val="404040"/>
                </a:solidFill>
                <a:latin typeface="+mn-ea"/>
              </a:rPr>
              <a:t>芯片指令集</a:t>
            </a:r>
          </a:p>
          <a:p>
            <a:pPr marL="285750" indent="-285750">
              <a:lnSpc>
                <a:spcPct val="150000"/>
              </a:lnSpc>
              <a:buFont typeface="Arial" panose="020B0604020202020204" pitchFamily="34" charset="0"/>
              <a:buChar char="•"/>
            </a:pPr>
            <a:r>
              <a:rPr lang="zh-CN" altLang="en-US" sz="1600" dirty="0">
                <a:solidFill>
                  <a:srgbClr val="404040"/>
                </a:solidFill>
                <a:latin typeface="+mn-ea"/>
              </a:rPr>
              <a:t>多级</a:t>
            </a:r>
            <a:r>
              <a:rPr lang="en-US" altLang="zh-CN" sz="1600" dirty="0">
                <a:solidFill>
                  <a:srgbClr val="404040"/>
                </a:solidFill>
                <a:latin typeface="+mn-ea"/>
              </a:rPr>
              <a:t>Load</a:t>
            </a:r>
            <a:r>
              <a:rPr lang="zh-CN" altLang="en-US" sz="1600" dirty="0">
                <a:solidFill>
                  <a:srgbClr val="404040"/>
                </a:solidFill>
                <a:latin typeface="+mn-ea"/>
              </a:rPr>
              <a:t>备份及在线升级</a:t>
            </a:r>
          </a:p>
        </p:txBody>
      </p:sp>
      <p:sp>
        <p:nvSpPr>
          <p:cNvPr id="20" name="矩形 19"/>
          <p:cNvSpPr/>
          <p:nvPr/>
        </p:nvSpPr>
        <p:spPr>
          <a:xfrm>
            <a:off x="2550653" y="4276546"/>
            <a:ext cx="3046939" cy="120032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404040"/>
                </a:solidFill>
                <a:latin typeface="Arial" panose="020B0604020202020204" pitchFamily="34" charset="0"/>
              </a:rPr>
              <a:t>基于</a:t>
            </a:r>
            <a:r>
              <a:rPr lang="en-US" altLang="zh-CN" sz="1600" dirty="0">
                <a:solidFill>
                  <a:srgbClr val="404040"/>
                </a:solidFill>
                <a:latin typeface="微软雅黑" panose="020B0503020204020204" pitchFamily="34" charset="-122"/>
                <a:ea typeface="微软雅黑" panose="020B0503020204020204" pitchFamily="34" charset="-122"/>
              </a:rPr>
              <a:t>C#</a:t>
            </a:r>
            <a:r>
              <a:rPr lang="zh-CN" altLang="en-US" sz="1600" dirty="0">
                <a:solidFill>
                  <a:srgbClr val="404040"/>
                </a:solidFill>
                <a:latin typeface="微软雅黑" panose="020B0503020204020204" pitchFamily="34" charset="-122"/>
                <a:ea typeface="微软雅黑" panose="020B0503020204020204" pitchFamily="34" charset="-122"/>
              </a:rPr>
              <a:t>上位机界面</a:t>
            </a:r>
          </a:p>
          <a:p>
            <a:pPr marL="285750" indent="-285750">
              <a:lnSpc>
                <a:spcPct val="150000"/>
              </a:lnSpc>
              <a:buFont typeface="Arial" panose="020B0604020202020204" pitchFamily="34" charset="0"/>
              <a:buChar char="•"/>
            </a:pPr>
            <a:r>
              <a:rPr lang="zh-CN" altLang="en-US" sz="1600" dirty="0">
                <a:solidFill>
                  <a:srgbClr val="404040"/>
                </a:solidFill>
                <a:latin typeface="微软雅黑" panose="020B0503020204020204" pitchFamily="34" charset="-122"/>
                <a:ea typeface="微软雅黑" panose="020B0503020204020204" pitchFamily="34" charset="-122"/>
              </a:rPr>
              <a:t>多种视频格式播放</a:t>
            </a:r>
          </a:p>
          <a:p>
            <a:pPr marL="285750" indent="-285750">
              <a:lnSpc>
                <a:spcPct val="150000"/>
              </a:lnSpc>
              <a:buFont typeface="Arial" panose="020B0604020202020204" pitchFamily="34" charset="0"/>
              <a:buChar char="•"/>
            </a:pPr>
            <a:r>
              <a:rPr lang="zh-CN" altLang="en-US" sz="1600" dirty="0">
                <a:solidFill>
                  <a:srgbClr val="404040"/>
                </a:solidFill>
                <a:latin typeface="微软雅黑" panose="020B0503020204020204" pitchFamily="34" charset="-122"/>
                <a:ea typeface="微软雅黑" panose="020B0503020204020204" pitchFamily="34" charset="-122"/>
              </a:rPr>
              <a:t>应用程序开发</a:t>
            </a:r>
          </a:p>
        </p:txBody>
      </p:sp>
      <p:sp>
        <p:nvSpPr>
          <p:cNvPr id="21" name="矩形 20"/>
          <p:cNvSpPr/>
          <p:nvPr/>
        </p:nvSpPr>
        <p:spPr>
          <a:xfrm>
            <a:off x="7128205" y="1110236"/>
            <a:ext cx="3214687"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404040"/>
                </a:solidFill>
                <a:latin typeface="+mn-ea"/>
              </a:rPr>
              <a:t>基于</a:t>
            </a:r>
            <a:r>
              <a:rPr lang="en-US" altLang="zh-CN" sz="1600" dirty="0">
                <a:solidFill>
                  <a:srgbClr val="404040"/>
                </a:solidFill>
                <a:latin typeface="+mn-ea"/>
              </a:rPr>
              <a:t>Linux/Windows </a:t>
            </a:r>
          </a:p>
          <a:p>
            <a:pPr marL="285750" indent="-285750">
              <a:lnSpc>
                <a:spcPct val="150000"/>
              </a:lnSpc>
              <a:buFont typeface="Arial" panose="020B0604020202020204" pitchFamily="34" charset="0"/>
              <a:buChar char="•"/>
            </a:pPr>
            <a:r>
              <a:rPr lang="en-US" altLang="zh-CN" sz="1600" dirty="0">
                <a:solidFill>
                  <a:srgbClr val="404040"/>
                </a:solidFill>
                <a:latin typeface="+mn-ea"/>
              </a:rPr>
              <a:t>X86/ARM</a:t>
            </a:r>
            <a:r>
              <a:rPr lang="zh-CN" altLang="en-US" sz="1600" dirty="0">
                <a:solidFill>
                  <a:srgbClr val="404040"/>
                </a:solidFill>
                <a:latin typeface="+mn-ea"/>
              </a:rPr>
              <a:t>平台</a:t>
            </a:r>
          </a:p>
          <a:p>
            <a:pPr marL="285750" indent="-285750">
              <a:lnSpc>
                <a:spcPct val="150000"/>
              </a:lnSpc>
              <a:buFont typeface="Arial" panose="020B0604020202020204" pitchFamily="34" charset="0"/>
              <a:buChar char="•"/>
            </a:pPr>
            <a:r>
              <a:rPr lang="en-US" altLang="zh-CN" sz="1600" dirty="0">
                <a:solidFill>
                  <a:srgbClr val="404040"/>
                </a:solidFill>
                <a:latin typeface="+mn-ea"/>
              </a:rPr>
              <a:t>MFC/QT C++/JAVA </a:t>
            </a:r>
          </a:p>
          <a:p>
            <a:pPr marL="285750" indent="-285750">
              <a:lnSpc>
                <a:spcPct val="150000"/>
              </a:lnSpc>
              <a:buFont typeface="Arial" panose="020B0604020202020204" pitchFamily="34" charset="0"/>
              <a:buChar char="•"/>
            </a:pPr>
            <a:r>
              <a:rPr lang="zh-CN" altLang="en-US" sz="1600" dirty="0">
                <a:solidFill>
                  <a:srgbClr val="404040"/>
                </a:solidFill>
                <a:latin typeface="+mn-ea"/>
              </a:rPr>
              <a:t>上位机界面开发</a:t>
            </a:r>
          </a:p>
        </p:txBody>
      </p:sp>
      <p:sp>
        <p:nvSpPr>
          <p:cNvPr id="22" name="矩形 21"/>
          <p:cNvSpPr/>
          <p:nvPr/>
        </p:nvSpPr>
        <p:spPr>
          <a:xfrm>
            <a:off x="7153467" y="4113840"/>
            <a:ext cx="2790825" cy="152573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内核裁剪，驱动开发</a:t>
            </a:r>
            <a:endParaRPr lang="en-US" altLang="zh-CN" sz="1600" dirty="0"/>
          </a:p>
          <a:p>
            <a:pPr marL="285750" indent="-285750">
              <a:lnSpc>
                <a:spcPct val="150000"/>
              </a:lnSpc>
              <a:buFont typeface="Arial" panose="020B0604020202020204" pitchFamily="34" charset="0"/>
              <a:buChar char="•"/>
            </a:pPr>
            <a:r>
              <a:rPr lang="zh-CN" altLang="en-US" sz="1600" dirty="0"/>
              <a:t>文件系统、裁剪定制 </a:t>
            </a:r>
            <a:endParaRPr lang="en-US" altLang="zh-CN" sz="1600" dirty="0"/>
          </a:p>
          <a:p>
            <a:pPr marL="285750" indent="-285750">
              <a:lnSpc>
                <a:spcPct val="150000"/>
              </a:lnSpc>
              <a:buFont typeface="Arial" panose="020B0604020202020204" pitchFamily="34" charset="0"/>
              <a:buChar char="•"/>
            </a:pPr>
            <a:r>
              <a:rPr lang="zh-CN" altLang="en-US" sz="1600" dirty="0"/>
              <a:t>系统及软件的在线升级</a:t>
            </a:r>
            <a:endParaRPr lang="en-US" altLang="zh-CN" sz="1600" dirty="0"/>
          </a:p>
          <a:p>
            <a:pPr marL="285750" indent="-285750">
              <a:lnSpc>
                <a:spcPct val="150000"/>
              </a:lnSpc>
              <a:buFont typeface="Arial" panose="020B0604020202020204" pitchFamily="34" charset="0"/>
              <a:buChar char="•"/>
            </a:pPr>
            <a:r>
              <a:rPr lang="zh-CN" altLang="en-US" sz="1600" dirty="0"/>
              <a:t>多级备份还原的功能等 </a:t>
            </a:r>
          </a:p>
        </p:txBody>
      </p:sp>
      <p:pic>
        <p:nvPicPr>
          <p:cNvPr id="25" name="图片 24"/>
          <p:cNvPicPr>
            <a:picLocks noChangeAspect="1"/>
          </p:cNvPicPr>
          <p:nvPr/>
        </p:nvPicPr>
        <p:blipFill>
          <a:blip r:embed="rId2"/>
          <a:stretch>
            <a:fillRect/>
          </a:stretch>
        </p:blipFill>
        <p:spPr>
          <a:xfrm>
            <a:off x="324923" y="1110236"/>
            <a:ext cx="2211959" cy="1800000"/>
          </a:xfrm>
          <a:prstGeom prst="rect">
            <a:avLst/>
          </a:prstGeom>
        </p:spPr>
      </p:pic>
      <p:pic>
        <p:nvPicPr>
          <p:cNvPr id="27" name="图片 26"/>
          <p:cNvPicPr>
            <a:picLocks noChangeAspect="1"/>
          </p:cNvPicPr>
          <p:nvPr/>
        </p:nvPicPr>
        <p:blipFill>
          <a:blip r:embed="rId3"/>
          <a:stretch>
            <a:fillRect/>
          </a:stretch>
        </p:blipFill>
        <p:spPr>
          <a:xfrm>
            <a:off x="303055" y="4276546"/>
            <a:ext cx="2233827" cy="1800000"/>
          </a:xfrm>
          <a:prstGeom prst="rect">
            <a:avLst/>
          </a:prstGeom>
        </p:spPr>
      </p:pic>
      <p:pic>
        <p:nvPicPr>
          <p:cNvPr id="28" name="图片 27"/>
          <p:cNvPicPr>
            <a:picLocks noChangeAspect="1"/>
          </p:cNvPicPr>
          <p:nvPr/>
        </p:nvPicPr>
        <p:blipFill>
          <a:blip r:embed="rId4"/>
          <a:stretch>
            <a:fillRect/>
          </a:stretch>
        </p:blipFill>
        <p:spPr>
          <a:xfrm>
            <a:off x="9606072" y="1071420"/>
            <a:ext cx="2423226" cy="1800000"/>
          </a:xfrm>
          <a:prstGeom prst="rect">
            <a:avLst/>
          </a:prstGeom>
        </p:spPr>
      </p:pic>
      <p:pic>
        <p:nvPicPr>
          <p:cNvPr id="29" name="图片 28"/>
          <p:cNvPicPr>
            <a:picLocks noChangeAspect="1"/>
          </p:cNvPicPr>
          <p:nvPr/>
        </p:nvPicPr>
        <p:blipFill>
          <a:blip r:embed="rId5"/>
          <a:stretch>
            <a:fillRect/>
          </a:stretch>
        </p:blipFill>
        <p:spPr>
          <a:xfrm>
            <a:off x="9666798" y="4272713"/>
            <a:ext cx="2351553" cy="1800000"/>
          </a:xfrm>
          <a:prstGeom prst="rect">
            <a:avLst/>
          </a:prstGeom>
        </p:spPr>
      </p:pic>
    </p:spTree>
    <p:extLst>
      <p:ext uri="{BB962C8B-B14F-4D97-AF65-F5344CB8AC3E}">
        <p14:creationId xmlns:p14="http://schemas.microsoft.com/office/powerpoint/2010/main" val="403379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74345" y="205446"/>
            <a:ext cx="5342400" cy="381600"/>
          </a:xfrm>
        </p:spPr>
        <p:txBody>
          <a:bodyPr/>
          <a:lstStyle/>
          <a:p>
            <a:r>
              <a:rPr lang="zh-CN" altLang="en-US" sz="2000" dirty="0"/>
              <a:t>硬件开发典型产品类型</a:t>
            </a:r>
          </a:p>
        </p:txBody>
      </p:sp>
      <p:sp>
        <p:nvSpPr>
          <p:cNvPr id="3" name="矩形 2"/>
          <p:cNvSpPr/>
          <p:nvPr/>
        </p:nvSpPr>
        <p:spPr>
          <a:xfrm>
            <a:off x="477079" y="1923222"/>
            <a:ext cx="735496" cy="2781300"/>
          </a:xfrm>
          <a:prstGeom prst="rect">
            <a:avLst/>
          </a:prstGeom>
          <a:noFill/>
          <a:ln>
            <a:solidFill>
              <a:srgbClr val="7C33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硬件开发典型产品</a:t>
            </a:r>
          </a:p>
        </p:txBody>
      </p:sp>
      <p:sp>
        <p:nvSpPr>
          <p:cNvPr id="4" name="矩形 3"/>
          <p:cNvSpPr/>
          <p:nvPr/>
        </p:nvSpPr>
        <p:spPr>
          <a:xfrm>
            <a:off x="1772480" y="1213312"/>
            <a:ext cx="1627946" cy="342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图像处理类板卡</a:t>
            </a:r>
          </a:p>
        </p:txBody>
      </p:sp>
      <p:sp>
        <p:nvSpPr>
          <p:cNvPr id="5" name="矩形 4"/>
          <p:cNvSpPr/>
          <p:nvPr/>
        </p:nvSpPr>
        <p:spPr>
          <a:xfrm>
            <a:off x="1787594" y="2857500"/>
            <a:ext cx="1627947" cy="3411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通用控制类板卡</a:t>
            </a:r>
          </a:p>
        </p:txBody>
      </p:sp>
      <p:sp>
        <p:nvSpPr>
          <p:cNvPr id="6" name="矩形 5"/>
          <p:cNvSpPr/>
          <p:nvPr/>
        </p:nvSpPr>
        <p:spPr>
          <a:xfrm>
            <a:off x="1772479" y="4314824"/>
            <a:ext cx="1627947" cy="295609"/>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74186D"/>
                </a:solidFill>
              </a:rPr>
              <a:t>PXIe</a:t>
            </a:r>
            <a:r>
              <a:rPr lang="zh-CN" altLang="en-US" sz="1600" dirty="0">
                <a:solidFill>
                  <a:srgbClr val="74186D"/>
                </a:solidFill>
              </a:rPr>
              <a:t>类板卡</a:t>
            </a:r>
          </a:p>
        </p:txBody>
      </p:sp>
      <p:sp>
        <p:nvSpPr>
          <p:cNvPr id="7" name="矩形 6"/>
          <p:cNvSpPr/>
          <p:nvPr/>
        </p:nvSpPr>
        <p:spPr>
          <a:xfrm>
            <a:off x="1772479" y="5742686"/>
            <a:ext cx="1627947" cy="31036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74186D"/>
                </a:solidFill>
              </a:rPr>
              <a:t>其他</a:t>
            </a:r>
          </a:p>
        </p:txBody>
      </p:sp>
      <p:cxnSp>
        <p:nvCxnSpPr>
          <p:cNvPr id="8" name="直接连接符 7"/>
          <p:cNvCxnSpPr>
            <a:stCxn id="3" idx="3"/>
          </p:cNvCxnSpPr>
          <p:nvPr/>
        </p:nvCxnSpPr>
        <p:spPr>
          <a:xfrm>
            <a:off x="1212575" y="3313872"/>
            <a:ext cx="268355" cy="0"/>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480930" y="1384348"/>
            <a:ext cx="0" cy="4513522"/>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718385" y="2518959"/>
            <a:ext cx="7525601" cy="0"/>
          </a:xfrm>
          <a:prstGeom prst="line">
            <a:avLst/>
          </a:prstGeom>
          <a:ln>
            <a:solidFill>
              <a:srgbClr val="7C3383"/>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810000" y="3839686"/>
            <a:ext cx="7525601" cy="0"/>
          </a:xfrm>
          <a:prstGeom prst="line">
            <a:avLst/>
          </a:prstGeom>
          <a:ln>
            <a:solidFill>
              <a:srgbClr val="7C3383"/>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810000" y="5096710"/>
            <a:ext cx="7525601" cy="0"/>
          </a:xfrm>
          <a:prstGeom prst="line">
            <a:avLst/>
          </a:prstGeom>
          <a:ln>
            <a:solidFill>
              <a:srgbClr val="7C3383"/>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10000" y="6316807"/>
            <a:ext cx="7525601" cy="0"/>
          </a:xfrm>
          <a:prstGeom prst="line">
            <a:avLst/>
          </a:prstGeom>
          <a:ln>
            <a:solidFill>
              <a:srgbClr val="7C3383"/>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895740" y="703077"/>
            <a:ext cx="2847941" cy="1923604"/>
          </a:xfrm>
          <a:prstGeom prst="rect">
            <a:avLst/>
          </a:prstGeom>
        </p:spPr>
        <p:txBody>
          <a:bodyPr wrap="square">
            <a:spAutoFit/>
          </a:bodyPr>
          <a:lstStyle/>
          <a:p>
            <a:r>
              <a:rPr lang="zh-CN" altLang="en-US" sz="1400" b="1" dirty="0">
                <a:solidFill>
                  <a:srgbClr val="7E428D"/>
                </a:solidFill>
                <a:latin typeface="+mn-ea"/>
              </a:rPr>
              <a:t>主芯片</a:t>
            </a:r>
          </a:p>
          <a:p>
            <a:pPr marL="285750" indent="-285750">
              <a:lnSpc>
                <a:spcPct val="150000"/>
              </a:lnSpc>
              <a:buFont typeface="Arial" panose="020B0604020202020204" pitchFamily="34" charset="0"/>
              <a:buChar char="•"/>
            </a:pPr>
            <a:r>
              <a:rPr lang="en-US" altLang="zh-CN" sz="1400" dirty="0">
                <a:solidFill>
                  <a:srgbClr val="000000"/>
                </a:solidFill>
                <a:latin typeface="+mn-ea"/>
              </a:rPr>
              <a:t>DSP</a:t>
            </a:r>
            <a:r>
              <a:rPr lang="zh-CN" altLang="en-US" sz="1400" dirty="0">
                <a:solidFill>
                  <a:srgbClr val="000000"/>
                </a:solidFill>
                <a:latin typeface="+mn-ea"/>
              </a:rPr>
              <a:t>：</a:t>
            </a:r>
            <a:r>
              <a:rPr lang="en-US" altLang="zh-CN" sz="1400" dirty="0">
                <a:solidFill>
                  <a:srgbClr val="000000"/>
                </a:solidFill>
                <a:latin typeface="+mn-ea"/>
              </a:rPr>
              <a:t>TI C667X ADI</a:t>
            </a:r>
            <a:r>
              <a:rPr lang="zh-CN" altLang="en-US" sz="1400" dirty="0">
                <a:solidFill>
                  <a:srgbClr val="000000"/>
                </a:solidFill>
                <a:latin typeface="+mn-ea"/>
              </a:rPr>
              <a:t>国产系列</a:t>
            </a:r>
          </a:p>
          <a:p>
            <a:pPr marL="285750" indent="-285750">
              <a:lnSpc>
                <a:spcPct val="150000"/>
              </a:lnSpc>
              <a:buFont typeface="Arial" panose="020B0604020202020204" pitchFamily="34" charset="0"/>
              <a:buChar char="•"/>
            </a:pPr>
            <a:r>
              <a:rPr lang="en-US" altLang="zh-CN" sz="1400" dirty="0">
                <a:solidFill>
                  <a:srgbClr val="000000"/>
                </a:solidFill>
                <a:latin typeface="+mn-ea"/>
              </a:rPr>
              <a:t>FPGA</a:t>
            </a:r>
            <a:r>
              <a:rPr lang="zh-CN" altLang="en-US" sz="1400" dirty="0">
                <a:solidFill>
                  <a:srgbClr val="000000"/>
                </a:solidFill>
                <a:latin typeface="+mn-ea"/>
              </a:rPr>
              <a:t>：</a:t>
            </a:r>
            <a:r>
              <a:rPr lang="en-US" altLang="zh-CN" sz="1400" dirty="0" err="1">
                <a:solidFill>
                  <a:srgbClr val="000000"/>
                </a:solidFill>
                <a:latin typeface="+mn-ea"/>
              </a:rPr>
              <a:t>XilinxVU</a:t>
            </a:r>
            <a:r>
              <a:rPr lang="en-US" altLang="zh-CN" sz="1400" dirty="0">
                <a:solidFill>
                  <a:srgbClr val="000000"/>
                </a:solidFill>
                <a:latin typeface="+mn-ea"/>
              </a:rPr>
              <a:t> KU ZU </a:t>
            </a:r>
            <a:r>
              <a:rPr lang="zh-CN" altLang="en-US" sz="1400" dirty="0">
                <a:solidFill>
                  <a:srgbClr val="000000"/>
                </a:solidFill>
                <a:latin typeface="+mn-ea"/>
              </a:rPr>
              <a:t>复旦微</a:t>
            </a:r>
            <a:r>
              <a:rPr lang="en-US" altLang="zh-CN" sz="1400" dirty="0">
                <a:solidFill>
                  <a:srgbClr val="000000"/>
                </a:solidFill>
                <a:latin typeface="+mn-ea"/>
              </a:rPr>
              <a:t>ARM TI335X </a:t>
            </a:r>
            <a:r>
              <a:rPr lang="zh-CN" altLang="en-US" sz="1400" dirty="0">
                <a:solidFill>
                  <a:srgbClr val="000000"/>
                </a:solidFill>
                <a:latin typeface="+mn-ea"/>
              </a:rPr>
              <a:t>等</a:t>
            </a:r>
          </a:p>
          <a:p>
            <a:pPr marL="285750" indent="-285750">
              <a:lnSpc>
                <a:spcPct val="150000"/>
              </a:lnSpc>
              <a:buFont typeface="Arial" panose="020B0604020202020204" pitchFamily="34" charset="0"/>
              <a:buChar char="•"/>
            </a:pPr>
            <a:r>
              <a:rPr lang="en-US" altLang="zh-CN" sz="1400" dirty="0">
                <a:solidFill>
                  <a:srgbClr val="000000"/>
                </a:solidFill>
                <a:latin typeface="+mn-ea"/>
              </a:rPr>
              <a:t>SOC </a:t>
            </a:r>
            <a:r>
              <a:rPr lang="zh-CN" altLang="en-US" sz="1400" dirty="0">
                <a:solidFill>
                  <a:srgbClr val="000000"/>
                </a:solidFill>
                <a:latin typeface="+mn-ea"/>
              </a:rPr>
              <a:t>：海思</a:t>
            </a:r>
            <a:r>
              <a:rPr lang="en-US" altLang="zh-CN" sz="1400" dirty="0">
                <a:solidFill>
                  <a:srgbClr val="000000"/>
                </a:solidFill>
                <a:latin typeface="+mn-ea"/>
              </a:rPr>
              <a:t>3559A NXP iMAX8</a:t>
            </a:r>
            <a:r>
              <a:rPr lang="zh-CN" altLang="en-US" sz="1400" dirty="0">
                <a:solidFill>
                  <a:srgbClr val="000000"/>
                </a:solidFill>
                <a:latin typeface="+mn-ea"/>
              </a:rPr>
              <a:t>等</a:t>
            </a:r>
          </a:p>
        </p:txBody>
      </p:sp>
      <p:sp>
        <p:nvSpPr>
          <p:cNvPr id="19" name="矩形 18"/>
          <p:cNvSpPr/>
          <p:nvPr/>
        </p:nvSpPr>
        <p:spPr>
          <a:xfrm>
            <a:off x="6921036" y="701304"/>
            <a:ext cx="1923610" cy="1708160"/>
          </a:xfrm>
          <a:prstGeom prst="rect">
            <a:avLst/>
          </a:prstGeom>
        </p:spPr>
        <p:txBody>
          <a:bodyPr wrap="square">
            <a:spAutoFit/>
          </a:bodyPr>
          <a:lstStyle/>
          <a:p>
            <a:pPr>
              <a:lnSpc>
                <a:spcPct val="150000"/>
              </a:lnSpc>
            </a:pPr>
            <a:r>
              <a:rPr lang="zh-CN" altLang="en-US" sz="1400" b="1" dirty="0">
                <a:solidFill>
                  <a:srgbClr val="7E428D"/>
                </a:solidFill>
              </a:rPr>
              <a:t>板内互连信号：</a:t>
            </a:r>
            <a:endParaRPr lang="en-US" altLang="zh-CN" sz="1400" b="1" dirty="0">
              <a:solidFill>
                <a:srgbClr val="7E428D"/>
              </a:solidFill>
            </a:endParaRPr>
          </a:p>
          <a:p>
            <a:pPr marL="285750" indent="-285750">
              <a:lnSpc>
                <a:spcPct val="150000"/>
              </a:lnSpc>
              <a:buFont typeface="Arial" panose="020B0604020202020204" pitchFamily="34" charset="0"/>
              <a:buChar char="•"/>
            </a:pPr>
            <a:r>
              <a:rPr lang="en-US" altLang="zh-CN" sz="1400" dirty="0"/>
              <a:t>SRIO CML LVDS EMIF XINF</a:t>
            </a:r>
          </a:p>
          <a:p>
            <a:pPr marL="285750" indent="-285750">
              <a:lnSpc>
                <a:spcPct val="150000"/>
              </a:lnSpc>
              <a:buFont typeface="Arial" panose="020B0604020202020204" pitchFamily="34" charset="0"/>
              <a:buChar char="•"/>
            </a:pPr>
            <a:r>
              <a:rPr lang="en-US" altLang="zh-CN" sz="1400" dirty="0" err="1"/>
              <a:t>PCIe</a:t>
            </a:r>
            <a:r>
              <a:rPr lang="en-US" altLang="zh-CN" sz="1400" dirty="0"/>
              <a:t> </a:t>
            </a:r>
            <a:r>
              <a:rPr lang="en-US" altLang="zh-CN" sz="1400" dirty="0" err="1"/>
              <a:t>SerDes</a:t>
            </a:r>
            <a:endParaRPr lang="en-US" altLang="zh-CN" sz="1400" dirty="0"/>
          </a:p>
          <a:p>
            <a:pPr marL="285750" indent="-285750">
              <a:lnSpc>
                <a:spcPct val="150000"/>
              </a:lnSpc>
              <a:buFont typeface="Arial" panose="020B0604020202020204" pitchFamily="34" charset="0"/>
              <a:buChar char="•"/>
            </a:pPr>
            <a:r>
              <a:rPr lang="en-US" altLang="zh-CN" sz="1400" dirty="0"/>
              <a:t>AXI</a:t>
            </a:r>
            <a:endParaRPr lang="zh-CN" altLang="en-US" sz="1400" dirty="0"/>
          </a:p>
        </p:txBody>
      </p:sp>
      <p:sp>
        <p:nvSpPr>
          <p:cNvPr id="24" name="矩形 23"/>
          <p:cNvSpPr/>
          <p:nvPr/>
        </p:nvSpPr>
        <p:spPr>
          <a:xfrm>
            <a:off x="9090144" y="701304"/>
            <a:ext cx="2915501" cy="1708160"/>
          </a:xfrm>
          <a:prstGeom prst="rect">
            <a:avLst/>
          </a:prstGeom>
        </p:spPr>
        <p:txBody>
          <a:bodyPr wrap="square">
            <a:spAutoFit/>
          </a:bodyPr>
          <a:lstStyle/>
          <a:p>
            <a:pPr>
              <a:lnSpc>
                <a:spcPct val="150000"/>
              </a:lnSpc>
            </a:pPr>
            <a:r>
              <a:rPr lang="zh-CN" altLang="en-US" sz="1400" b="1" dirty="0">
                <a:solidFill>
                  <a:srgbClr val="7E428D"/>
                </a:solidFill>
              </a:rPr>
              <a:t>接口：</a:t>
            </a:r>
            <a:endParaRPr lang="en-US" altLang="zh-CN" sz="1400" b="1" dirty="0">
              <a:solidFill>
                <a:srgbClr val="7E428D"/>
              </a:solidFill>
            </a:endParaRPr>
          </a:p>
          <a:p>
            <a:pPr marL="285750" indent="-285750">
              <a:lnSpc>
                <a:spcPct val="150000"/>
              </a:lnSpc>
              <a:buFont typeface="Arial" panose="020B0604020202020204" pitchFamily="34" charset="0"/>
              <a:buChar char="•"/>
            </a:pPr>
            <a:r>
              <a:rPr lang="en-US" altLang="zh-CN" sz="1400" dirty="0"/>
              <a:t>HDMI DVI DP</a:t>
            </a:r>
          </a:p>
          <a:p>
            <a:pPr marL="285750" indent="-285750">
              <a:lnSpc>
                <a:spcPct val="150000"/>
              </a:lnSpc>
              <a:buFont typeface="Arial" panose="020B0604020202020204" pitchFamily="34" charset="0"/>
              <a:buChar char="•"/>
            </a:pPr>
            <a:r>
              <a:rPr lang="en-US" altLang="zh-CN" sz="1400" dirty="0" err="1"/>
              <a:t>CamLink</a:t>
            </a:r>
            <a:r>
              <a:rPr lang="en-US" altLang="zh-CN" sz="1400" dirty="0"/>
              <a:t> CML</a:t>
            </a:r>
          </a:p>
          <a:p>
            <a:pPr marL="285750" indent="-285750">
              <a:lnSpc>
                <a:spcPct val="150000"/>
              </a:lnSpc>
              <a:buFont typeface="Arial" panose="020B0604020202020204" pitchFamily="34" charset="0"/>
              <a:buChar char="•"/>
            </a:pPr>
            <a:r>
              <a:rPr lang="en-US" altLang="zh-CN" sz="1400" dirty="0"/>
              <a:t>LVDS MIPI SATA</a:t>
            </a:r>
          </a:p>
          <a:p>
            <a:pPr marL="285750" indent="-285750">
              <a:lnSpc>
                <a:spcPct val="150000"/>
              </a:lnSpc>
              <a:buFont typeface="Arial" panose="020B0604020202020204" pitchFamily="34" charset="0"/>
              <a:buChar char="•"/>
            </a:pPr>
            <a:r>
              <a:rPr lang="en-US" altLang="zh-CN" sz="1400" dirty="0"/>
              <a:t>VBO SDI  ETH </a:t>
            </a:r>
            <a:r>
              <a:rPr lang="zh-CN" altLang="en-US" sz="1400" dirty="0"/>
              <a:t>光模块</a:t>
            </a:r>
          </a:p>
        </p:txBody>
      </p:sp>
      <p:sp>
        <p:nvSpPr>
          <p:cNvPr id="26" name="矩形 25"/>
          <p:cNvSpPr/>
          <p:nvPr/>
        </p:nvSpPr>
        <p:spPr>
          <a:xfrm>
            <a:off x="3895739" y="2602275"/>
            <a:ext cx="3103068" cy="106182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dirty="0">
                <a:solidFill>
                  <a:srgbClr val="000000"/>
                </a:solidFill>
                <a:latin typeface="+mn-ea"/>
              </a:rPr>
              <a:t>FPGA Xilinx A7 Zynq7</a:t>
            </a:r>
            <a:r>
              <a:rPr lang="zh-CN" altLang="en-US" sz="1400" dirty="0">
                <a:solidFill>
                  <a:srgbClr val="000000"/>
                </a:solidFill>
                <a:latin typeface="+mn-ea"/>
              </a:rPr>
              <a:t>系列</a:t>
            </a:r>
          </a:p>
          <a:p>
            <a:pPr marL="285750" indent="-285750">
              <a:lnSpc>
                <a:spcPct val="150000"/>
              </a:lnSpc>
              <a:buFont typeface="Arial" panose="020B0604020202020204" pitchFamily="34" charset="0"/>
              <a:buChar char="•"/>
            </a:pPr>
            <a:r>
              <a:rPr lang="en-US" altLang="zh-CN" sz="1400" dirty="0">
                <a:solidFill>
                  <a:srgbClr val="000000"/>
                </a:solidFill>
                <a:latin typeface="+mn-ea"/>
              </a:rPr>
              <a:t>ARM ARM7 ARM11</a:t>
            </a:r>
          </a:p>
          <a:p>
            <a:pPr marL="285750" indent="-285750">
              <a:lnSpc>
                <a:spcPct val="150000"/>
              </a:lnSpc>
              <a:buFont typeface="Arial" panose="020B0604020202020204" pitchFamily="34" charset="0"/>
              <a:buChar char="•"/>
            </a:pPr>
            <a:r>
              <a:rPr lang="en-US" altLang="zh-CN" sz="1400" dirty="0">
                <a:solidFill>
                  <a:srgbClr val="000000"/>
                </a:solidFill>
                <a:latin typeface="+mn-ea"/>
              </a:rPr>
              <a:t>SOC RK3568</a:t>
            </a:r>
            <a:endParaRPr lang="zh-CN" altLang="en-US" sz="1400" dirty="0">
              <a:solidFill>
                <a:srgbClr val="000000"/>
              </a:solidFill>
              <a:latin typeface="+mn-ea"/>
            </a:endParaRPr>
          </a:p>
        </p:txBody>
      </p:sp>
      <p:sp>
        <p:nvSpPr>
          <p:cNvPr id="27" name="矩形 26"/>
          <p:cNvSpPr/>
          <p:nvPr/>
        </p:nvSpPr>
        <p:spPr>
          <a:xfrm>
            <a:off x="6904048" y="2492779"/>
            <a:ext cx="3103068" cy="13469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a:solidFill>
                  <a:srgbClr val="000000"/>
                </a:solidFill>
                <a:latin typeface="+mn-ea"/>
              </a:rPr>
              <a:t>SPI</a:t>
            </a:r>
          </a:p>
          <a:p>
            <a:pPr marL="285750" indent="-285750">
              <a:lnSpc>
                <a:spcPct val="150000"/>
              </a:lnSpc>
              <a:buFont typeface="Arial" panose="020B0604020202020204" pitchFamily="34" charset="0"/>
              <a:buChar char="•"/>
            </a:pPr>
            <a:r>
              <a:rPr lang="en-US" altLang="zh-CN" sz="1400">
                <a:solidFill>
                  <a:srgbClr val="000000"/>
                </a:solidFill>
                <a:latin typeface="+mn-ea"/>
              </a:rPr>
              <a:t>I2C</a:t>
            </a:r>
          </a:p>
          <a:p>
            <a:pPr marL="285750" indent="-285750">
              <a:lnSpc>
                <a:spcPct val="150000"/>
              </a:lnSpc>
              <a:buFont typeface="Arial" panose="020B0604020202020204" pitchFamily="34" charset="0"/>
              <a:buChar char="•"/>
            </a:pPr>
            <a:r>
              <a:rPr lang="en-US" altLang="zh-CN" sz="1400">
                <a:solidFill>
                  <a:srgbClr val="000000"/>
                </a:solidFill>
                <a:latin typeface="+mn-ea"/>
              </a:rPr>
              <a:t>UART</a:t>
            </a:r>
          </a:p>
          <a:p>
            <a:pPr marL="285750" indent="-285750">
              <a:lnSpc>
                <a:spcPct val="150000"/>
              </a:lnSpc>
              <a:buFont typeface="Arial" panose="020B0604020202020204" pitchFamily="34" charset="0"/>
              <a:buChar char="•"/>
            </a:pPr>
            <a:r>
              <a:rPr lang="en-US" altLang="zh-CN" sz="1400">
                <a:solidFill>
                  <a:srgbClr val="000000"/>
                </a:solidFill>
                <a:latin typeface="+mn-ea"/>
              </a:rPr>
              <a:t>SerDes</a:t>
            </a:r>
            <a:endParaRPr lang="zh-CN" altLang="en-US" sz="1400" dirty="0">
              <a:solidFill>
                <a:srgbClr val="000000"/>
              </a:solidFill>
              <a:latin typeface="+mn-ea"/>
            </a:endParaRPr>
          </a:p>
        </p:txBody>
      </p:sp>
      <p:sp>
        <p:nvSpPr>
          <p:cNvPr id="28" name="矩形 27"/>
          <p:cNvSpPr/>
          <p:nvPr/>
        </p:nvSpPr>
        <p:spPr>
          <a:xfrm>
            <a:off x="9226417" y="3877887"/>
            <a:ext cx="2508383" cy="1104533"/>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dirty="0">
                <a:solidFill>
                  <a:srgbClr val="000000"/>
                </a:solidFill>
                <a:latin typeface="+mn-ea"/>
              </a:rPr>
              <a:t>GVIF APIX FPDLINK</a:t>
            </a:r>
          </a:p>
          <a:p>
            <a:pPr marL="285750" indent="-285750">
              <a:lnSpc>
                <a:spcPct val="120000"/>
              </a:lnSpc>
              <a:buFont typeface="Arial" panose="020B0604020202020204" pitchFamily="34" charset="0"/>
              <a:buChar char="•"/>
            </a:pPr>
            <a:r>
              <a:rPr lang="en-US" altLang="zh-CN" sz="1400" dirty="0">
                <a:solidFill>
                  <a:srgbClr val="000000"/>
                </a:solidFill>
                <a:latin typeface="+mn-ea"/>
              </a:rPr>
              <a:t>GMSL </a:t>
            </a:r>
            <a:r>
              <a:rPr lang="en-US" altLang="zh-CN" sz="1400" dirty="0" err="1">
                <a:solidFill>
                  <a:srgbClr val="000000"/>
                </a:solidFill>
                <a:latin typeface="+mn-ea"/>
              </a:rPr>
              <a:t>Clocklesslink</a:t>
            </a:r>
            <a:endParaRPr lang="en-US" altLang="zh-CN" sz="1400" dirty="0">
              <a:solidFill>
                <a:srgbClr val="000000"/>
              </a:solidFill>
              <a:latin typeface="+mn-ea"/>
            </a:endParaRPr>
          </a:p>
          <a:p>
            <a:pPr marL="285750" indent="-285750">
              <a:lnSpc>
                <a:spcPct val="120000"/>
              </a:lnSpc>
              <a:buFont typeface="Arial" panose="020B0604020202020204" pitchFamily="34" charset="0"/>
              <a:buChar char="•"/>
            </a:pPr>
            <a:r>
              <a:rPr lang="en-US" altLang="zh-CN" sz="1400" dirty="0">
                <a:solidFill>
                  <a:srgbClr val="000000"/>
                </a:solidFill>
                <a:latin typeface="+mn-ea"/>
              </a:rPr>
              <a:t>CAN FD </a:t>
            </a:r>
            <a:r>
              <a:rPr lang="zh-CN" altLang="en-US" sz="1400" dirty="0">
                <a:solidFill>
                  <a:srgbClr val="000000"/>
                </a:solidFill>
                <a:latin typeface="+mn-ea"/>
              </a:rPr>
              <a:t>、</a:t>
            </a:r>
            <a:r>
              <a:rPr lang="en-US" altLang="zh-CN" sz="1400" dirty="0">
                <a:solidFill>
                  <a:srgbClr val="000000"/>
                </a:solidFill>
                <a:latin typeface="+mn-ea"/>
              </a:rPr>
              <a:t>LIN</a:t>
            </a:r>
            <a:r>
              <a:rPr lang="zh-CN" altLang="en-US" sz="1400" dirty="0">
                <a:solidFill>
                  <a:srgbClr val="000000"/>
                </a:solidFill>
                <a:latin typeface="+mn-ea"/>
              </a:rPr>
              <a:t>、</a:t>
            </a:r>
            <a:r>
              <a:rPr lang="en-US" altLang="zh-CN" sz="1400" dirty="0">
                <a:solidFill>
                  <a:srgbClr val="000000"/>
                </a:solidFill>
                <a:latin typeface="+mn-ea"/>
              </a:rPr>
              <a:t>UART</a:t>
            </a:r>
          </a:p>
          <a:p>
            <a:pPr marL="285750" indent="-285750">
              <a:lnSpc>
                <a:spcPct val="120000"/>
              </a:lnSpc>
              <a:buFont typeface="Arial" panose="020B0604020202020204" pitchFamily="34" charset="0"/>
              <a:buChar char="•"/>
            </a:pPr>
            <a:r>
              <a:rPr lang="en-US" altLang="zh-CN" sz="1400" dirty="0">
                <a:solidFill>
                  <a:srgbClr val="000000"/>
                </a:solidFill>
                <a:latin typeface="+mn-ea"/>
              </a:rPr>
              <a:t>GETH</a:t>
            </a:r>
            <a:endParaRPr lang="zh-CN" altLang="en-US" sz="1400" dirty="0">
              <a:solidFill>
                <a:srgbClr val="000000"/>
              </a:solidFill>
              <a:latin typeface="+mn-ea"/>
            </a:endParaRPr>
          </a:p>
        </p:txBody>
      </p:sp>
      <p:sp>
        <p:nvSpPr>
          <p:cNvPr id="29" name="矩形 28"/>
          <p:cNvSpPr/>
          <p:nvPr/>
        </p:nvSpPr>
        <p:spPr>
          <a:xfrm>
            <a:off x="3909029" y="3985097"/>
            <a:ext cx="2508383" cy="7386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dirty="0">
                <a:solidFill>
                  <a:srgbClr val="000000"/>
                </a:solidFill>
                <a:latin typeface="+mn-ea"/>
              </a:rPr>
              <a:t>FPGA</a:t>
            </a:r>
            <a:r>
              <a:rPr lang="zh-CN" altLang="en-US" sz="1400" dirty="0">
                <a:solidFill>
                  <a:srgbClr val="000000"/>
                </a:solidFill>
                <a:latin typeface="+mn-ea"/>
              </a:rPr>
              <a:t>：</a:t>
            </a:r>
            <a:r>
              <a:rPr lang="en-US" altLang="zh-CN" sz="1400" dirty="0">
                <a:solidFill>
                  <a:srgbClr val="000000"/>
                </a:solidFill>
                <a:latin typeface="+mn-ea"/>
              </a:rPr>
              <a:t>KU 7K</a:t>
            </a:r>
          </a:p>
          <a:p>
            <a:pPr marL="285750" indent="-285750">
              <a:lnSpc>
                <a:spcPct val="150000"/>
              </a:lnSpc>
              <a:buFont typeface="Arial" panose="020B0604020202020204" pitchFamily="34" charset="0"/>
              <a:buChar char="•"/>
            </a:pPr>
            <a:r>
              <a:rPr lang="en-US" altLang="zh-CN" sz="1400" dirty="0">
                <a:solidFill>
                  <a:srgbClr val="000000"/>
                </a:solidFill>
                <a:latin typeface="+mn-ea"/>
              </a:rPr>
              <a:t>MCU</a:t>
            </a:r>
            <a:r>
              <a:rPr lang="zh-CN" altLang="en-US" sz="1400" dirty="0">
                <a:solidFill>
                  <a:srgbClr val="000000"/>
                </a:solidFill>
                <a:latin typeface="+mn-ea"/>
              </a:rPr>
              <a:t>：</a:t>
            </a:r>
            <a:r>
              <a:rPr lang="en-US" altLang="zh-CN" sz="1400" dirty="0">
                <a:solidFill>
                  <a:srgbClr val="000000"/>
                </a:solidFill>
                <a:latin typeface="+mn-ea"/>
              </a:rPr>
              <a:t>STM32 GD32</a:t>
            </a:r>
            <a:endParaRPr lang="zh-CN" altLang="en-US" sz="1400" dirty="0">
              <a:solidFill>
                <a:srgbClr val="000000"/>
              </a:solidFill>
              <a:latin typeface="+mn-ea"/>
            </a:endParaRPr>
          </a:p>
        </p:txBody>
      </p:sp>
      <p:sp>
        <p:nvSpPr>
          <p:cNvPr id="30" name="矩形 29"/>
          <p:cNvSpPr/>
          <p:nvPr/>
        </p:nvSpPr>
        <p:spPr>
          <a:xfrm>
            <a:off x="6888934" y="3822954"/>
            <a:ext cx="2508383" cy="1363065"/>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dirty="0" err="1">
                <a:solidFill>
                  <a:srgbClr val="000000"/>
                </a:solidFill>
                <a:latin typeface="+mn-ea"/>
              </a:rPr>
              <a:t>PCIe</a:t>
            </a:r>
            <a:r>
              <a:rPr lang="en-US" altLang="zh-CN" sz="1400" dirty="0">
                <a:solidFill>
                  <a:srgbClr val="000000"/>
                </a:solidFill>
                <a:latin typeface="+mn-ea"/>
              </a:rPr>
              <a:t> Gen3 x 8</a:t>
            </a:r>
          </a:p>
          <a:p>
            <a:pPr marL="285750" indent="-285750">
              <a:lnSpc>
                <a:spcPct val="120000"/>
              </a:lnSpc>
              <a:buFont typeface="Arial" panose="020B0604020202020204" pitchFamily="34" charset="0"/>
              <a:buChar char="•"/>
            </a:pPr>
            <a:r>
              <a:rPr lang="en-US" altLang="zh-CN" sz="1400" dirty="0">
                <a:solidFill>
                  <a:srgbClr val="000000"/>
                </a:solidFill>
                <a:latin typeface="+mn-ea"/>
              </a:rPr>
              <a:t>MIPI LVDS</a:t>
            </a:r>
          </a:p>
          <a:p>
            <a:pPr marL="285750" indent="-285750">
              <a:lnSpc>
                <a:spcPct val="120000"/>
              </a:lnSpc>
              <a:buFont typeface="Arial" panose="020B0604020202020204" pitchFamily="34" charset="0"/>
              <a:buChar char="•"/>
            </a:pPr>
            <a:r>
              <a:rPr lang="en-US" altLang="zh-CN" sz="1400" dirty="0" err="1">
                <a:solidFill>
                  <a:srgbClr val="000000"/>
                </a:solidFill>
                <a:latin typeface="+mn-ea"/>
              </a:rPr>
              <a:t>SerDes</a:t>
            </a:r>
            <a:endParaRPr lang="en-US" altLang="zh-CN" sz="1400" dirty="0">
              <a:solidFill>
                <a:srgbClr val="000000"/>
              </a:solidFill>
              <a:latin typeface="+mn-ea"/>
            </a:endParaRPr>
          </a:p>
          <a:p>
            <a:pPr marL="285750" indent="-285750">
              <a:lnSpc>
                <a:spcPct val="120000"/>
              </a:lnSpc>
              <a:buFont typeface="Arial" panose="020B0604020202020204" pitchFamily="34" charset="0"/>
              <a:buChar char="•"/>
            </a:pPr>
            <a:r>
              <a:rPr lang="en-US" altLang="zh-CN" sz="1400" dirty="0">
                <a:solidFill>
                  <a:srgbClr val="000000"/>
                </a:solidFill>
                <a:latin typeface="+mn-ea"/>
              </a:rPr>
              <a:t>I2C</a:t>
            </a:r>
          </a:p>
          <a:p>
            <a:pPr marL="285750" indent="-285750">
              <a:lnSpc>
                <a:spcPct val="120000"/>
              </a:lnSpc>
              <a:buFont typeface="Arial" panose="020B0604020202020204" pitchFamily="34" charset="0"/>
              <a:buChar char="•"/>
            </a:pPr>
            <a:r>
              <a:rPr lang="en-US" altLang="zh-CN" sz="1400" dirty="0">
                <a:solidFill>
                  <a:srgbClr val="000000"/>
                </a:solidFill>
                <a:latin typeface="+mn-ea"/>
              </a:rPr>
              <a:t>SPI</a:t>
            </a:r>
            <a:endParaRPr lang="zh-CN" altLang="en-US" sz="1400" dirty="0">
              <a:solidFill>
                <a:srgbClr val="000000"/>
              </a:solidFill>
              <a:latin typeface="+mn-ea"/>
            </a:endParaRPr>
          </a:p>
        </p:txBody>
      </p:sp>
      <p:sp>
        <p:nvSpPr>
          <p:cNvPr id="31" name="矩形 30"/>
          <p:cNvSpPr/>
          <p:nvPr/>
        </p:nvSpPr>
        <p:spPr>
          <a:xfrm>
            <a:off x="9226417" y="2782993"/>
            <a:ext cx="2508383" cy="106182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solidFill>
                  <a:srgbClr val="000000"/>
                </a:solidFill>
                <a:latin typeface="+mn-ea"/>
              </a:rPr>
              <a:t>光模块</a:t>
            </a:r>
          </a:p>
          <a:p>
            <a:pPr marL="285750" indent="-285750">
              <a:lnSpc>
                <a:spcPct val="150000"/>
              </a:lnSpc>
              <a:buFont typeface="Arial" panose="020B0604020202020204" pitchFamily="34" charset="0"/>
              <a:buChar char="•"/>
            </a:pPr>
            <a:r>
              <a:rPr lang="en-US" altLang="zh-CN" sz="1400" dirty="0">
                <a:solidFill>
                  <a:srgbClr val="000000"/>
                </a:solidFill>
                <a:latin typeface="+mn-ea"/>
              </a:rPr>
              <a:t>ETH</a:t>
            </a:r>
          </a:p>
          <a:p>
            <a:pPr marL="285750" indent="-285750">
              <a:lnSpc>
                <a:spcPct val="150000"/>
              </a:lnSpc>
              <a:buFont typeface="Arial" panose="020B0604020202020204" pitchFamily="34" charset="0"/>
              <a:buChar char="•"/>
            </a:pPr>
            <a:r>
              <a:rPr lang="en-US" altLang="zh-CN" sz="1400" dirty="0">
                <a:solidFill>
                  <a:srgbClr val="000000"/>
                </a:solidFill>
                <a:latin typeface="+mn-ea"/>
              </a:rPr>
              <a:t>USB3.0 USB2.0</a:t>
            </a:r>
            <a:endParaRPr lang="zh-CN" altLang="en-US" sz="1400" dirty="0">
              <a:solidFill>
                <a:srgbClr val="000000"/>
              </a:solidFill>
              <a:latin typeface="+mn-ea"/>
            </a:endParaRPr>
          </a:p>
        </p:txBody>
      </p:sp>
      <p:sp>
        <p:nvSpPr>
          <p:cNvPr id="32" name="矩形 31"/>
          <p:cNvSpPr/>
          <p:nvPr/>
        </p:nvSpPr>
        <p:spPr>
          <a:xfrm>
            <a:off x="3970977" y="5234450"/>
            <a:ext cx="2508383" cy="867930"/>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dirty="0">
                <a:solidFill>
                  <a:srgbClr val="000000"/>
                </a:solidFill>
                <a:latin typeface="+mn-ea"/>
              </a:rPr>
              <a:t>MCU:STM32 GD32 C51 AVR</a:t>
            </a:r>
          </a:p>
          <a:p>
            <a:pPr marL="285750" indent="-285750">
              <a:lnSpc>
                <a:spcPct val="120000"/>
              </a:lnSpc>
              <a:buFont typeface="Arial" panose="020B0604020202020204" pitchFamily="34" charset="0"/>
              <a:buChar char="•"/>
            </a:pPr>
            <a:r>
              <a:rPr lang="en-US" altLang="zh-CN" sz="1400" dirty="0">
                <a:solidFill>
                  <a:srgbClr val="000000"/>
                </a:solidFill>
                <a:latin typeface="+mn-ea"/>
              </a:rPr>
              <a:t>AD/DA: AD97x  ADS54x</a:t>
            </a:r>
            <a:endParaRPr lang="zh-CN" altLang="en-US" sz="1400" dirty="0">
              <a:solidFill>
                <a:srgbClr val="000000"/>
              </a:solidFill>
              <a:latin typeface="+mn-ea"/>
            </a:endParaRPr>
          </a:p>
        </p:txBody>
      </p:sp>
      <p:sp>
        <p:nvSpPr>
          <p:cNvPr id="33" name="矩形 32"/>
          <p:cNvSpPr/>
          <p:nvPr/>
        </p:nvSpPr>
        <p:spPr>
          <a:xfrm>
            <a:off x="6888933" y="5211001"/>
            <a:ext cx="2508383" cy="867930"/>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dirty="0">
                <a:solidFill>
                  <a:srgbClr val="000000"/>
                </a:solidFill>
                <a:latin typeface="+mn-ea"/>
              </a:rPr>
              <a:t>SPI</a:t>
            </a:r>
          </a:p>
          <a:p>
            <a:pPr marL="285750" indent="-285750">
              <a:lnSpc>
                <a:spcPct val="120000"/>
              </a:lnSpc>
              <a:buFont typeface="Arial" panose="020B0604020202020204" pitchFamily="34" charset="0"/>
              <a:buChar char="•"/>
            </a:pPr>
            <a:r>
              <a:rPr lang="en-US" altLang="zh-CN" sz="1400" dirty="0">
                <a:solidFill>
                  <a:srgbClr val="000000"/>
                </a:solidFill>
                <a:latin typeface="+mn-ea"/>
              </a:rPr>
              <a:t>I2C</a:t>
            </a:r>
          </a:p>
          <a:p>
            <a:pPr marL="285750" indent="-285750">
              <a:lnSpc>
                <a:spcPct val="120000"/>
              </a:lnSpc>
              <a:buFont typeface="Arial" panose="020B0604020202020204" pitchFamily="34" charset="0"/>
              <a:buChar char="•"/>
            </a:pPr>
            <a:r>
              <a:rPr lang="en-US" altLang="zh-CN" sz="1400" dirty="0">
                <a:solidFill>
                  <a:srgbClr val="000000"/>
                </a:solidFill>
                <a:latin typeface="+mn-ea"/>
              </a:rPr>
              <a:t>UART</a:t>
            </a:r>
            <a:endParaRPr lang="zh-CN" altLang="en-US" sz="1400" dirty="0">
              <a:solidFill>
                <a:srgbClr val="000000"/>
              </a:solidFill>
              <a:latin typeface="+mn-ea"/>
            </a:endParaRPr>
          </a:p>
        </p:txBody>
      </p:sp>
      <p:sp>
        <p:nvSpPr>
          <p:cNvPr id="34" name="矩形 33"/>
          <p:cNvSpPr/>
          <p:nvPr/>
        </p:nvSpPr>
        <p:spPr>
          <a:xfrm>
            <a:off x="9226416" y="5184959"/>
            <a:ext cx="2508383" cy="1126462"/>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dirty="0">
                <a:solidFill>
                  <a:srgbClr val="000000"/>
                </a:solidFill>
                <a:latin typeface="+mn-ea"/>
              </a:rPr>
              <a:t>RS232</a:t>
            </a:r>
            <a:r>
              <a:rPr lang="zh-CN" altLang="en-US" sz="1400" dirty="0">
                <a:solidFill>
                  <a:srgbClr val="000000"/>
                </a:solidFill>
                <a:latin typeface="+mn-ea"/>
              </a:rPr>
              <a:t>、</a:t>
            </a:r>
            <a:r>
              <a:rPr lang="en-US" altLang="zh-CN" sz="1400" dirty="0">
                <a:solidFill>
                  <a:srgbClr val="000000"/>
                </a:solidFill>
                <a:latin typeface="+mn-ea"/>
              </a:rPr>
              <a:t>RS422</a:t>
            </a:r>
          </a:p>
          <a:p>
            <a:pPr marL="285750" indent="-285750">
              <a:lnSpc>
                <a:spcPct val="120000"/>
              </a:lnSpc>
              <a:buFont typeface="Arial" panose="020B0604020202020204" pitchFamily="34" charset="0"/>
              <a:buChar char="•"/>
            </a:pPr>
            <a:r>
              <a:rPr lang="en-US" altLang="zh-CN" sz="1400" dirty="0">
                <a:solidFill>
                  <a:srgbClr val="000000"/>
                </a:solidFill>
                <a:latin typeface="+mn-ea"/>
              </a:rPr>
              <a:t>RS485</a:t>
            </a:r>
          </a:p>
          <a:p>
            <a:pPr marL="285750" indent="-285750">
              <a:lnSpc>
                <a:spcPct val="120000"/>
              </a:lnSpc>
              <a:buFont typeface="Arial" panose="020B0604020202020204" pitchFamily="34" charset="0"/>
              <a:buChar char="•"/>
            </a:pPr>
            <a:r>
              <a:rPr lang="en-US" altLang="zh-CN" sz="1400" dirty="0">
                <a:solidFill>
                  <a:srgbClr val="000000"/>
                </a:solidFill>
                <a:latin typeface="+mn-ea"/>
              </a:rPr>
              <a:t>IIC</a:t>
            </a:r>
          </a:p>
          <a:p>
            <a:pPr marL="285750" indent="-285750">
              <a:lnSpc>
                <a:spcPct val="120000"/>
              </a:lnSpc>
              <a:buFont typeface="Arial" panose="020B0604020202020204" pitchFamily="34" charset="0"/>
              <a:buChar char="•"/>
            </a:pPr>
            <a:r>
              <a:rPr lang="en-US" altLang="zh-CN" sz="1400" dirty="0">
                <a:solidFill>
                  <a:srgbClr val="000000"/>
                </a:solidFill>
                <a:latin typeface="+mn-ea"/>
              </a:rPr>
              <a:t>SPI QSPI</a:t>
            </a:r>
            <a:endParaRPr lang="zh-CN" altLang="en-US" sz="1400" dirty="0">
              <a:solidFill>
                <a:srgbClr val="000000"/>
              </a:solidFill>
              <a:latin typeface="+mn-ea"/>
            </a:endParaRPr>
          </a:p>
        </p:txBody>
      </p:sp>
      <p:cxnSp>
        <p:nvCxnSpPr>
          <p:cNvPr id="36" name="直接连接符 35"/>
          <p:cNvCxnSpPr/>
          <p:nvPr/>
        </p:nvCxnSpPr>
        <p:spPr>
          <a:xfrm>
            <a:off x="6743681" y="923925"/>
            <a:ext cx="0" cy="5248275"/>
          </a:xfrm>
          <a:prstGeom prst="line">
            <a:avLst/>
          </a:prstGeom>
          <a:ln>
            <a:solidFill>
              <a:srgbClr val="7E428D"/>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972531" y="923925"/>
            <a:ext cx="0" cy="5248275"/>
          </a:xfrm>
          <a:prstGeom prst="line">
            <a:avLst/>
          </a:prstGeom>
          <a:ln>
            <a:solidFill>
              <a:srgbClr val="7E428D"/>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4" idx="1"/>
          </p:cNvCxnSpPr>
          <p:nvPr/>
        </p:nvCxnSpPr>
        <p:spPr>
          <a:xfrm>
            <a:off x="1480930" y="1384348"/>
            <a:ext cx="291550" cy="0"/>
          </a:xfrm>
          <a:prstGeom prst="line">
            <a:avLst/>
          </a:prstGeom>
          <a:ln>
            <a:solidFill>
              <a:srgbClr val="7E428D"/>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endCxn id="5" idx="1"/>
          </p:cNvCxnSpPr>
          <p:nvPr/>
        </p:nvCxnSpPr>
        <p:spPr>
          <a:xfrm>
            <a:off x="1480930" y="3028079"/>
            <a:ext cx="306664" cy="1"/>
          </a:xfrm>
          <a:prstGeom prst="line">
            <a:avLst/>
          </a:prstGeom>
          <a:ln>
            <a:solidFill>
              <a:srgbClr val="7E428D"/>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6" idx="1"/>
          </p:cNvCxnSpPr>
          <p:nvPr/>
        </p:nvCxnSpPr>
        <p:spPr>
          <a:xfrm>
            <a:off x="1480930" y="4462628"/>
            <a:ext cx="291549" cy="1"/>
          </a:xfrm>
          <a:prstGeom prst="line">
            <a:avLst/>
          </a:prstGeom>
          <a:ln>
            <a:solidFill>
              <a:srgbClr val="7E428D"/>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7" idx="1"/>
          </p:cNvCxnSpPr>
          <p:nvPr/>
        </p:nvCxnSpPr>
        <p:spPr>
          <a:xfrm flipV="1">
            <a:off x="1480930" y="5897870"/>
            <a:ext cx="291549" cy="2720"/>
          </a:xfrm>
          <a:prstGeom prst="line">
            <a:avLst/>
          </a:prstGeom>
          <a:ln>
            <a:solidFill>
              <a:srgbClr val="7E428D"/>
            </a:solidFill>
          </a:ln>
        </p:spPr>
        <p:style>
          <a:lnRef idx="1">
            <a:schemeClr val="accent1"/>
          </a:lnRef>
          <a:fillRef idx="0">
            <a:schemeClr val="accent1"/>
          </a:fillRef>
          <a:effectRef idx="0">
            <a:schemeClr val="accent1"/>
          </a:effectRef>
          <a:fontRef idx="minor">
            <a:schemeClr val="tx1"/>
          </a:fontRef>
        </p:style>
      </p:cxnSp>
      <p:pic>
        <p:nvPicPr>
          <p:cNvPr id="67" name="图片 66"/>
          <p:cNvPicPr>
            <a:picLocks noChangeAspect="1"/>
          </p:cNvPicPr>
          <p:nvPr/>
        </p:nvPicPr>
        <p:blipFill>
          <a:blip r:embed="rId2"/>
          <a:stretch>
            <a:fillRect/>
          </a:stretch>
        </p:blipFill>
        <p:spPr>
          <a:xfrm>
            <a:off x="2091800" y="1590522"/>
            <a:ext cx="1092238" cy="1260000"/>
          </a:xfrm>
          <a:prstGeom prst="rect">
            <a:avLst/>
          </a:prstGeom>
        </p:spPr>
      </p:pic>
      <p:pic>
        <p:nvPicPr>
          <p:cNvPr id="68" name="图片 67"/>
          <p:cNvPicPr>
            <a:picLocks noChangeAspect="1"/>
          </p:cNvPicPr>
          <p:nvPr/>
        </p:nvPicPr>
        <p:blipFill>
          <a:blip r:embed="rId3"/>
          <a:stretch>
            <a:fillRect/>
          </a:stretch>
        </p:blipFill>
        <p:spPr>
          <a:xfrm>
            <a:off x="2186977" y="3214782"/>
            <a:ext cx="988085" cy="1080000"/>
          </a:xfrm>
          <a:prstGeom prst="rect">
            <a:avLst/>
          </a:prstGeom>
        </p:spPr>
      </p:pic>
      <p:pic>
        <p:nvPicPr>
          <p:cNvPr id="69" name="图片 68"/>
          <p:cNvPicPr>
            <a:picLocks noChangeAspect="1"/>
          </p:cNvPicPr>
          <p:nvPr/>
        </p:nvPicPr>
        <p:blipFill>
          <a:blip r:embed="rId4"/>
          <a:stretch>
            <a:fillRect/>
          </a:stretch>
        </p:blipFill>
        <p:spPr>
          <a:xfrm>
            <a:off x="2173126" y="4644959"/>
            <a:ext cx="1073757" cy="1080000"/>
          </a:xfrm>
          <a:prstGeom prst="rect">
            <a:avLst/>
          </a:prstGeom>
        </p:spPr>
      </p:pic>
    </p:spTree>
    <p:extLst>
      <p:ext uri="{BB962C8B-B14F-4D97-AF65-F5344CB8AC3E}">
        <p14:creationId xmlns:p14="http://schemas.microsoft.com/office/powerpoint/2010/main" val="3175378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E6664A8-1002-17EA-26F2-E376E9A6C4E3}"/>
              </a:ext>
            </a:extLst>
          </p:cNvPr>
          <p:cNvGrpSpPr/>
          <p:nvPr/>
        </p:nvGrpSpPr>
        <p:grpSpPr>
          <a:xfrm>
            <a:off x="5159015" y="2705269"/>
            <a:ext cx="1530292" cy="784150"/>
            <a:chOff x="1956973" y="1440656"/>
            <a:chExt cx="1305146" cy="784150"/>
          </a:xfrm>
        </p:grpSpPr>
        <p:sp>
          <p:nvSpPr>
            <p:cNvPr id="3" name="矩形: 圆顶角 2">
              <a:extLst>
                <a:ext uri="{FF2B5EF4-FFF2-40B4-BE49-F238E27FC236}">
                  <a16:creationId xmlns:a16="http://schemas.microsoft.com/office/drawing/2014/main" id="{177F0A9E-7F17-6E80-7E7F-F6F3FB488E07}"/>
                </a:ext>
              </a:extLst>
            </p:cNvPr>
            <p:cNvSpPr/>
            <p:nvPr/>
          </p:nvSpPr>
          <p:spPr>
            <a:xfrm>
              <a:off x="2077372" y="1440656"/>
              <a:ext cx="1064348" cy="784150"/>
            </a:xfrm>
            <a:prstGeom prst="round2SameRect">
              <a:avLst/>
            </a:prstGeom>
            <a:gradFill>
              <a:gsLst>
                <a:gs pos="0">
                  <a:srgbClr val="2F5597"/>
                </a:gs>
                <a:gs pos="67000">
                  <a:srgbClr val="0B235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CFB11E2-B78D-058B-B708-D3FDE823936D}"/>
                </a:ext>
              </a:extLst>
            </p:cNvPr>
            <p:cNvSpPr txBox="1"/>
            <p:nvPr/>
          </p:nvSpPr>
          <p:spPr>
            <a:xfrm>
              <a:off x="1956973" y="1493969"/>
              <a:ext cx="1305146" cy="369332"/>
            </a:xfrm>
            <a:prstGeom prst="rect">
              <a:avLst/>
            </a:prstGeom>
            <a:noFill/>
          </p:spPr>
          <p:txBody>
            <a:bodyPr wrap="square" rtlCol="0">
              <a:spAutoFit/>
            </a:bodyPr>
            <a:lstStyle/>
            <a:p>
              <a:pPr algn="ctr"/>
              <a:r>
                <a:rPr lang="zh-CN" altLang="en-US" dirty="0">
                  <a:solidFill>
                    <a:schemeClr val="bg1"/>
                  </a:solidFill>
                </a:rPr>
                <a:t>模组仿真</a:t>
              </a:r>
            </a:p>
          </p:txBody>
        </p:sp>
      </p:grpSp>
      <p:grpSp>
        <p:nvGrpSpPr>
          <p:cNvPr id="5" name="组合 4">
            <a:extLst>
              <a:ext uri="{FF2B5EF4-FFF2-40B4-BE49-F238E27FC236}">
                <a16:creationId xmlns:a16="http://schemas.microsoft.com/office/drawing/2014/main" id="{2564F826-04C2-3C30-CC01-0DB49C0415D6}"/>
              </a:ext>
            </a:extLst>
          </p:cNvPr>
          <p:cNvGrpSpPr/>
          <p:nvPr/>
        </p:nvGrpSpPr>
        <p:grpSpPr>
          <a:xfrm>
            <a:off x="6830476" y="2705269"/>
            <a:ext cx="1505872" cy="784150"/>
            <a:chOff x="1956973" y="1440656"/>
            <a:chExt cx="1305146" cy="784150"/>
          </a:xfrm>
        </p:grpSpPr>
        <p:sp>
          <p:nvSpPr>
            <p:cNvPr id="6" name="矩形: 圆顶角 5">
              <a:extLst>
                <a:ext uri="{FF2B5EF4-FFF2-40B4-BE49-F238E27FC236}">
                  <a16:creationId xmlns:a16="http://schemas.microsoft.com/office/drawing/2014/main" id="{37A62828-3572-4399-796C-0DE653DF29B8}"/>
                </a:ext>
              </a:extLst>
            </p:cNvPr>
            <p:cNvSpPr/>
            <p:nvPr/>
          </p:nvSpPr>
          <p:spPr>
            <a:xfrm>
              <a:off x="2077372" y="1440656"/>
              <a:ext cx="1064348" cy="784150"/>
            </a:xfrm>
            <a:prstGeom prst="round2SameRect">
              <a:avLst/>
            </a:prstGeom>
            <a:gradFill>
              <a:gsLst>
                <a:gs pos="0">
                  <a:srgbClr val="00B0F0"/>
                </a:gs>
                <a:gs pos="67000">
                  <a:srgbClr val="0070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5E2D42-D2F1-418C-42A1-FF677CFC857E}"/>
                </a:ext>
              </a:extLst>
            </p:cNvPr>
            <p:cNvSpPr txBox="1"/>
            <p:nvPr/>
          </p:nvSpPr>
          <p:spPr>
            <a:xfrm>
              <a:off x="1956973" y="1493969"/>
              <a:ext cx="1305146" cy="369332"/>
            </a:xfrm>
            <a:prstGeom prst="rect">
              <a:avLst/>
            </a:prstGeom>
            <a:noFill/>
          </p:spPr>
          <p:txBody>
            <a:bodyPr wrap="square" rtlCol="0">
              <a:spAutoFit/>
            </a:bodyPr>
            <a:lstStyle/>
            <a:p>
              <a:pPr algn="ctr"/>
              <a:r>
                <a:rPr lang="zh-CN" altLang="en-US" dirty="0">
                  <a:solidFill>
                    <a:schemeClr val="bg1"/>
                  </a:solidFill>
                </a:rPr>
                <a:t>基板加工</a:t>
              </a:r>
            </a:p>
          </p:txBody>
        </p:sp>
      </p:grpSp>
      <p:grpSp>
        <p:nvGrpSpPr>
          <p:cNvPr id="8" name="组合 7">
            <a:extLst>
              <a:ext uri="{FF2B5EF4-FFF2-40B4-BE49-F238E27FC236}">
                <a16:creationId xmlns:a16="http://schemas.microsoft.com/office/drawing/2014/main" id="{1CC10667-E7DA-99C7-1CE3-5428B268904E}"/>
              </a:ext>
            </a:extLst>
          </p:cNvPr>
          <p:cNvGrpSpPr/>
          <p:nvPr/>
        </p:nvGrpSpPr>
        <p:grpSpPr>
          <a:xfrm>
            <a:off x="8483414" y="2705269"/>
            <a:ext cx="1530292" cy="784150"/>
            <a:chOff x="1956973" y="1440656"/>
            <a:chExt cx="1305146" cy="784150"/>
          </a:xfrm>
        </p:grpSpPr>
        <p:sp>
          <p:nvSpPr>
            <p:cNvPr id="9" name="矩形: 圆顶角 8">
              <a:extLst>
                <a:ext uri="{FF2B5EF4-FFF2-40B4-BE49-F238E27FC236}">
                  <a16:creationId xmlns:a16="http://schemas.microsoft.com/office/drawing/2014/main" id="{EA96FBFD-83EF-C830-832F-039721D6C90C}"/>
                </a:ext>
              </a:extLst>
            </p:cNvPr>
            <p:cNvSpPr/>
            <p:nvPr/>
          </p:nvSpPr>
          <p:spPr>
            <a:xfrm>
              <a:off x="2077372" y="1440656"/>
              <a:ext cx="1064348" cy="784150"/>
            </a:xfrm>
            <a:prstGeom prst="round2SameRect">
              <a:avLst/>
            </a:prstGeom>
            <a:gradFill>
              <a:gsLst>
                <a:gs pos="0">
                  <a:srgbClr val="2F5597"/>
                </a:gs>
                <a:gs pos="67000">
                  <a:srgbClr val="0B235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DE4F1B9-4746-9FE7-87F2-892640F76D19}"/>
                </a:ext>
              </a:extLst>
            </p:cNvPr>
            <p:cNvSpPr txBox="1"/>
            <p:nvPr/>
          </p:nvSpPr>
          <p:spPr>
            <a:xfrm>
              <a:off x="1956973" y="1493969"/>
              <a:ext cx="1305146" cy="369332"/>
            </a:xfrm>
            <a:prstGeom prst="rect">
              <a:avLst/>
            </a:prstGeom>
            <a:noFill/>
          </p:spPr>
          <p:txBody>
            <a:bodyPr wrap="square" rtlCol="0">
              <a:spAutoFit/>
            </a:bodyPr>
            <a:lstStyle/>
            <a:p>
              <a:pPr algn="ctr"/>
              <a:r>
                <a:rPr lang="en-US" altLang="zh-CN" dirty="0" err="1">
                  <a:solidFill>
                    <a:schemeClr val="bg1"/>
                  </a:solidFill>
                </a:rPr>
                <a:t>SiP</a:t>
              </a:r>
              <a:r>
                <a:rPr lang="zh-CN" altLang="en-US" dirty="0">
                  <a:solidFill>
                    <a:schemeClr val="bg1"/>
                  </a:solidFill>
                </a:rPr>
                <a:t>封装</a:t>
              </a:r>
            </a:p>
          </p:txBody>
        </p:sp>
      </p:grpSp>
      <p:grpSp>
        <p:nvGrpSpPr>
          <p:cNvPr id="11" name="组合 10">
            <a:extLst>
              <a:ext uri="{FF2B5EF4-FFF2-40B4-BE49-F238E27FC236}">
                <a16:creationId xmlns:a16="http://schemas.microsoft.com/office/drawing/2014/main" id="{006EE463-48FC-2439-36E7-766EC5F6A250}"/>
              </a:ext>
            </a:extLst>
          </p:cNvPr>
          <p:cNvGrpSpPr/>
          <p:nvPr/>
        </p:nvGrpSpPr>
        <p:grpSpPr>
          <a:xfrm>
            <a:off x="10163508" y="2705269"/>
            <a:ext cx="1505872" cy="784150"/>
            <a:chOff x="1956973" y="1440656"/>
            <a:chExt cx="1305146" cy="784150"/>
          </a:xfrm>
        </p:grpSpPr>
        <p:sp>
          <p:nvSpPr>
            <p:cNvPr id="12" name="矩形: 圆顶角 11">
              <a:extLst>
                <a:ext uri="{FF2B5EF4-FFF2-40B4-BE49-F238E27FC236}">
                  <a16:creationId xmlns:a16="http://schemas.microsoft.com/office/drawing/2014/main" id="{15A433CE-C1EC-7D93-F067-97E6233B4061}"/>
                </a:ext>
              </a:extLst>
            </p:cNvPr>
            <p:cNvSpPr/>
            <p:nvPr/>
          </p:nvSpPr>
          <p:spPr>
            <a:xfrm>
              <a:off x="2077372" y="1440656"/>
              <a:ext cx="1064348" cy="784150"/>
            </a:xfrm>
            <a:prstGeom prst="round2SameRect">
              <a:avLst/>
            </a:prstGeom>
            <a:gradFill>
              <a:gsLst>
                <a:gs pos="0">
                  <a:srgbClr val="00B0F0"/>
                </a:gs>
                <a:gs pos="67000">
                  <a:srgbClr val="0070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9E1ABCA-35B8-784A-88F3-44B4CCE74729}"/>
                </a:ext>
              </a:extLst>
            </p:cNvPr>
            <p:cNvSpPr txBox="1"/>
            <p:nvPr/>
          </p:nvSpPr>
          <p:spPr>
            <a:xfrm>
              <a:off x="1956973" y="1493969"/>
              <a:ext cx="1305146" cy="369332"/>
            </a:xfrm>
            <a:prstGeom prst="rect">
              <a:avLst/>
            </a:prstGeom>
            <a:noFill/>
          </p:spPr>
          <p:txBody>
            <a:bodyPr wrap="square" rtlCol="0">
              <a:spAutoFit/>
            </a:bodyPr>
            <a:lstStyle/>
            <a:p>
              <a:pPr algn="ctr"/>
              <a:r>
                <a:rPr lang="zh-CN" altLang="en-US" dirty="0">
                  <a:solidFill>
                    <a:schemeClr val="bg1"/>
                  </a:solidFill>
                </a:rPr>
                <a:t>模组测试</a:t>
              </a:r>
            </a:p>
          </p:txBody>
        </p:sp>
      </p:grpSp>
      <p:grpSp>
        <p:nvGrpSpPr>
          <p:cNvPr id="14" name="组合 13">
            <a:extLst>
              <a:ext uri="{FF2B5EF4-FFF2-40B4-BE49-F238E27FC236}">
                <a16:creationId xmlns:a16="http://schemas.microsoft.com/office/drawing/2014/main" id="{CC223622-CAA9-4033-EAC0-56D4AC737458}"/>
              </a:ext>
            </a:extLst>
          </p:cNvPr>
          <p:cNvGrpSpPr/>
          <p:nvPr/>
        </p:nvGrpSpPr>
        <p:grpSpPr>
          <a:xfrm>
            <a:off x="3513396" y="2705269"/>
            <a:ext cx="1505872" cy="784150"/>
            <a:chOff x="1956973" y="1440656"/>
            <a:chExt cx="1305146" cy="784150"/>
          </a:xfrm>
        </p:grpSpPr>
        <p:sp>
          <p:nvSpPr>
            <p:cNvPr id="15" name="矩形: 圆顶角 14">
              <a:extLst>
                <a:ext uri="{FF2B5EF4-FFF2-40B4-BE49-F238E27FC236}">
                  <a16:creationId xmlns:a16="http://schemas.microsoft.com/office/drawing/2014/main" id="{6C7D2DDB-F984-52E4-2355-69551B1CC5F1}"/>
                </a:ext>
              </a:extLst>
            </p:cNvPr>
            <p:cNvSpPr/>
            <p:nvPr/>
          </p:nvSpPr>
          <p:spPr>
            <a:xfrm>
              <a:off x="2077372" y="1440656"/>
              <a:ext cx="1064348" cy="784150"/>
            </a:xfrm>
            <a:prstGeom prst="round2SameRect">
              <a:avLst/>
            </a:prstGeom>
            <a:gradFill>
              <a:gsLst>
                <a:gs pos="0">
                  <a:srgbClr val="00B0F0"/>
                </a:gs>
                <a:gs pos="67000">
                  <a:srgbClr val="0070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8988ABB6-EDDA-806F-58D5-A139E8FC756D}"/>
                </a:ext>
              </a:extLst>
            </p:cNvPr>
            <p:cNvSpPr txBox="1"/>
            <p:nvPr/>
          </p:nvSpPr>
          <p:spPr>
            <a:xfrm>
              <a:off x="1956973" y="1493969"/>
              <a:ext cx="1305146" cy="369332"/>
            </a:xfrm>
            <a:prstGeom prst="rect">
              <a:avLst/>
            </a:prstGeom>
            <a:noFill/>
          </p:spPr>
          <p:txBody>
            <a:bodyPr wrap="square" rtlCol="0">
              <a:spAutoFit/>
            </a:bodyPr>
            <a:lstStyle/>
            <a:p>
              <a:pPr algn="ctr"/>
              <a:r>
                <a:rPr lang="zh-CN" altLang="en-US" dirty="0">
                  <a:solidFill>
                    <a:schemeClr val="bg1"/>
                  </a:solidFill>
                </a:rPr>
                <a:t>模组设计</a:t>
              </a:r>
            </a:p>
          </p:txBody>
        </p:sp>
      </p:grpSp>
      <p:grpSp>
        <p:nvGrpSpPr>
          <p:cNvPr id="17" name="组合 16">
            <a:extLst>
              <a:ext uri="{FF2B5EF4-FFF2-40B4-BE49-F238E27FC236}">
                <a16:creationId xmlns:a16="http://schemas.microsoft.com/office/drawing/2014/main" id="{021C4749-7C4B-7530-824F-394BAC0E994A}"/>
              </a:ext>
            </a:extLst>
          </p:cNvPr>
          <p:cNvGrpSpPr/>
          <p:nvPr/>
        </p:nvGrpSpPr>
        <p:grpSpPr>
          <a:xfrm>
            <a:off x="1844400" y="2705269"/>
            <a:ext cx="1530292" cy="784150"/>
            <a:chOff x="1956973" y="1440656"/>
            <a:chExt cx="1305146" cy="784150"/>
          </a:xfrm>
        </p:grpSpPr>
        <p:sp>
          <p:nvSpPr>
            <p:cNvPr id="18" name="矩形: 圆顶角 17">
              <a:extLst>
                <a:ext uri="{FF2B5EF4-FFF2-40B4-BE49-F238E27FC236}">
                  <a16:creationId xmlns:a16="http://schemas.microsoft.com/office/drawing/2014/main" id="{27FF578A-30CE-FE6E-EA7B-BD23247F9AB4}"/>
                </a:ext>
              </a:extLst>
            </p:cNvPr>
            <p:cNvSpPr/>
            <p:nvPr/>
          </p:nvSpPr>
          <p:spPr>
            <a:xfrm>
              <a:off x="2077372" y="1440656"/>
              <a:ext cx="1064348" cy="784150"/>
            </a:xfrm>
            <a:prstGeom prst="round2SameRect">
              <a:avLst/>
            </a:prstGeom>
            <a:gradFill>
              <a:gsLst>
                <a:gs pos="0">
                  <a:srgbClr val="2F5597"/>
                </a:gs>
                <a:gs pos="67000">
                  <a:srgbClr val="0B235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D5FF863D-D2F6-57F3-3644-CF14B5D31D32}"/>
                </a:ext>
              </a:extLst>
            </p:cNvPr>
            <p:cNvSpPr txBox="1"/>
            <p:nvPr/>
          </p:nvSpPr>
          <p:spPr>
            <a:xfrm>
              <a:off x="1956973" y="1493969"/>
              <a:ext cx="1305146" cy="369332"/>
            </a:xfrm>
            <a:prstGeom prst="rect">
              <a:avLst/>
            </a:prstGeom>
            <a:noFill/>
          </p:spPr>
          <p:txBody>
            <a:bodyPr wrap="square" rtlCol="0">
              <a:spAutoFit/>
            </a:bodyPr>
            <a:lstStyle/>
            <a:p>
              <a:pPr algn="ctr"/>
              <a:r>
                <a:rPr lang="zh-CN" altLang="en-US" dirty="0">
                  <a:solidFill>
                    <a:schemeClr val="bg1"/>
                  </a:solidFill>
                </a:rPr>
                <a:t>方案设计</a:t>
              </a:r>
            </a:p>
          </p:txBody>
        </p:sp>
      </p:grpSp>
      <p:grpSp>
        <p:nvGrpSpPr>
          <p:cNvPr id="20" name="组合 19">
            <a:extLst>
              <a:ext uri="{FF2B5EF4-FFF2-40B4-BE49-F238E27FC236}">
                <a16:creationId xmlns:a16="http://schemas.microsoft.com/office/drawing/2014/main" id="{890A9D96-44F7-CCD0-5099-6F62CC7F3EAB}"/>
              </a:ext>
            </a:extLst>
          </p:cNvPr>
          <p:cNvGrpSpPr/>
          <p:nvPr/>
        </p:nvGrpSpPr>
        <p:grpSpPr>
          <a:xfrm>
            <a:off x="5159015" y="4514037"/>
            <a:ext cx="1530292" cy="784150"/>
            <a:chOff x="1956973" y="1440656"/>
            <a:chExt cx="1305146" cy="784150"/>
          </a:xfrm>
        </p:grpSpPr>
        <p:sp>
          <p:nvSpPr>
            <p:cNvPr id="21" name="矩形: 圆顶角 20">
              <a:extLst>
                <a:ext uri="{FF2B5EF4-FFF2-40B4-BE49-F238E27FC236}">
                  <a16:creationId xmlns:a16="http://schemas.microsoft.com/office/drawing/2014/main" id="{4B7521C5-8A27-64D7-C25E-631C3AA92397}"/>
                </a:ext>
              </a:extLst>
            </p:cNvPr>
            <p:cNvSpPr/>
            <p:nvPr/>
          </p:nvSpPr>
          <p:spPr>
            <a:xfrm>
              <a:off x="2077372" y="1440656"/>
              <a:ext cx="1064348" cy="784150"/>
            </a:xfrm>
            <a:prstGeom prst="round2SameRect">
              <a:avLst/>
            </a:prstGeom>
            <a:gradFill>
              <a:gsLst>
                <a:gs pos="0">
                  <a:srgbClr val="2F5597"/>
                </a:gs>
                <a:gs pos="67000">
                  <a:srgbClr val="0B235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655F530-A73B-CEC5-75E4-6BC8FB76A98A}"/>
                </a:ext>
              </a:extLst>
            </p:cNvPr>
            <p:cNvSpPr txBox="1"/>
            <p:nvPr/>
          </p:nvSpPr>
          <p:spPr>
            <a:xfrm>
              <a:off x="1956973" y="1493969"/>
              <a:ext cx="1305146" cy="369332"/>
            </a:xfrm>
            <a:prstGeom prst="rect">
              <a:avLst/>
            </a:prstGeom>
            <a:noFill/>
          </p:spPr>
          <p:txBody>
            <a:bodyPr wrap="square" rtlCol="0">
              <a:spAutoFit/>
            </a:bodyPr>
            <a:lstStyle/>
            <a:p>
              <a:pPr algn="ctr"/>
              <a:r>
                <a:rPr lang="zh-CN" altLang="en-US" dirty="0">
                  <a:solidFill>
                    <a:schemeClr val="bg1"/>
                  </a:solidFill>
                </a:rPr>
                <a:t>板级仿真</a:t>
              </a:r>
            </a:p>
          </p:txBody>
        </p:sp>
      </p:grpSp>
      <p:grpSp>
        <p:nvGrpSpPr>
          <p:cNvPr id="23" name="组合 22">
            <a:extLst>
              <a:ext uri="{FF2B5EF4-FFF2-40B4-BE49-F238E27FC236}">
                <a16:creationId xmlns:a16="http://schemas.microsoft.com/office/drawing/2014/main" id="{98460F8F-8198-5621-762F-DCA1944B5B3E}"/>
              </a:ext>
            </a:extLst>
          </p:cNvPr>
          <p:cNvGrpSpPr/>
          <p:nvPr/>
        </p:nvGrpSpPr>
        <p:grpSpPr>
          <a:xfrm>
            <a:off x="6830476" y="4514037"/>
            <a:ext cx="1505872" cy="784150"/>
            <a:chOff x="1956973" y="1440656"/>
            <a:chExt cx="1305146" cy="784150"/>
          </a:xfrm>
        </p:grpSpPr>
        <p:sp>
          <p:nvSpPr>
            <p:cNvPr id="24" name="矩形: 圆顶角 23">
              <a:extLst>
                <a:ext uri="{FF2B5EF4-FFF2-40B4-BE49-F238E27FC236}">
                  <a16:creationId xmlns:a16="http://schemas.microsoft.com/office/drawing/2014/main" id="{4BCFE338-79D1-29E0-95EF-D029A8DD2085}"/>
                </a:ext>
              </a:extLst>
            </p:cNvPr>
            <p:cNvSpPr/>
            <p:nvPr/>
          </p:nvSpPr>
          <p:spPr>
            <a:xfrm>
              <a:off x="2077372" y="1440656"/>
              <a:ext cx="1064348" cy="784150"/>
            </a:xfrm>
            <a:prstGeom prst="round2SameRect">
              <a:avLst/>
            </a:prstGeom>
            <a:gradFill>
              <a:gsLst>
                <a:gs pos="0">
                  <a:srgbClr val="00B0F0"/>
                </a:gs>
                <a:gs pos="67000">
                  <a:srgbClr val="0070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B28AD3C9-5024-71B9-B29D-FFCB935D0332}"/>
                </a:ext>
              </a:extLst>
            </p:cNvPr>
            <p:cNvSpPr txBox="1"/>
            <p:nvPr/>
          </p:nvSpPr>
          <p:spPr>
            <a:xfrm>
              <a:off x="1956973" y="1493969"/>
              <a:ext cx="1305146" cy="369332"/>
            </a:xfrm>
            <a:prstGeom prst="rect">
              <a:avLst/>
            </a:prstGeom>
            <a:noFill/>
          </p:spPr>
          <p:txBody>
            <a:bodyPr wrap="square" rtlCol="0">
              <a:spAutoFit/>
            </a:bodyPr>
            <a:lstStyle/>
            <a:p>
              <a:pPr algn="ctr"/>
              <a:r>
                <a:rPr lang="en-US" altLang="zh-CN" dirty="0">
                  <a:solidFill>
                    <a:schemeClr val="bg1"/>
                  </a:solidFill>
                </a:rPr>
                <a:t>PCB</a:t>
              </a:r>
              <a:r>
                <a:rPr lang="zh-CN" altLang="en-US" dirty="0">
                  <a:solidFill>
                    <a:schemeClr val="bg1"/>
                  </a:solidFill>
                </a:rPr>
                <a:t>加工</a:t>
              </a:r>
            </a:p>
          </p:txBody>
        </p:sp>
      </p:grpSp>
      <p:grpSp>
        <p:nvGrpSpPr>
          <p:cNvPr id="26" name="组合 25">
            <a:extLst>
              <a:ext uri="{FF2B5EF4-FFF2-40B4-BE49-F238E27FC236}">
                <a16:creationId xmlns:a16="http://schemas.microsoft.com/office/drawing/2014/main" id="{17FD7D29-A4E8-6075-A979-0DD465048674}"/>
              </a:ext>
            </a:extLst>
          </p:cNvPr>
          <p:cNvGrpSpPr/>
          <p:nvPr/>
        </p:nvGrpSpPr>
        <p:grpSpPr>
          <a:xfrm>
            <a:off x="8483414" y="4514037"/>
            <a:ext cx="1530292" cy="784150"/>
            <a:chOff x="1956973" y="1440656"/>
            <a:chExt cx="1305146" cy="784150"/>
          </a:xfrm>
        </p:grpSpPr>
        <p:sp>
          <p:nvSpPr>
            <p:cNvPr id="27" name="矩形: 圆顶角 26">
              <a:extLst>
                <a:ext uri="{FF2B5EF4-FFF2-40B4-BE49-F238E27FC236}">
                  <a16:creationId xmlns:a16="http://schemas.microsoft.com/office/drawing/2014/main" id="{6A6CA46A-2282-2666-8D18-3931A779C4C2}"/>
                </a:ext>
              </a:extLst>
            </p:cNvPr>
            <p:cNvSpPr/>
            <p:nvPr/>
          </p:nvSpPr>
          <p:spPr>
            <a:xfrm>
              <a:off x="2077372" y="1440656"/>
              <a:ext cx="1064348" cy="784150"/>
            </a:xfrm>
            <a:prstGeom prst="round2SameRect">
              <a:avLst/>
            </a:prstGeom>
            <a:gradFill>
              <a:gsLst>
                <a:gs pos="0">
                  <a:srgbClr val="2F5597"/>
                </a:gs>
                <a:gs pos="67000">
                  <a:srgbClr val="0B235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D276092-6132-7BA5-80F3-2F8067B22B97}"/>
                </a:ext>
              </a:extLst>
            </p:cNvPr>
            <p:cNvSpPr txBox="1"/>
            <p:nvPr/>
          </p:nvSpPr>
          <p:spPr>
            <a:xfrm>
              <a:off x="1956973" y="1493969"/>
              <a:ext cx="1305146" cy="369332"/>
            </a:xfrm>
            <a:prstGeom prst="rect">
              <a:avLst/>
            </a:prstGeom>
            <a:noFill/>
          </p:spPr>
          <p:txBody>
            <a:bodyPr wrap="square" rtlCol="0">
              <a:spAutoFit/>
            </a:bodyPr>
            <a:lstStyle/>
            <a:p>
              <a:pPr algn="ctr"/>
              <a:r>
                <a:rPr lang="en-US" altLang="zh-CN" dirty="0">
                  <a:solidFill>
                    <a:schemeClr val="bg1"/>
                  </a:solidFill>
                </a:rPr>
                <a:t>PCBA</a:t>
              </a:r>
            </a:p>
          </p:txBody>
        </p:sp>
      </p:grpSp>
      <p:grpSp>
        <p:nvGrpSpPr>
          <p:cNvPr id="29" name="组合 28">
            <a:extLst>
              <a:ext uri="{FF2B5EF4-FFF2-40B4-BE49-F238E27FC236}">
                <a16:creationId xmlns:a16="http://schemas.microsoft.com/office/drawing/2014/main" id="{198FA7DC-994B-55CD-741D-25D082A03F33}"/>
              </a:ext>
            </a:extLst>
          </p:cNvPr>
          <p:cNvGrpSpPr/>
          <p:nvPr/>
        </p:nvGrpSpPr>
        <p:grpSpPr>
          <a:xfrm>
            <a:off x="10163508" y="4514037"/>
            <a:ext cx="1505872" cy="784150"/>
            <a:chOff x="1956973" y="1440656"/>
            <a:chExt cx="1305146" cy="784150"/>
          </a:xfrm>
        </p:grpSpPr>
        <p:sp>
          <p:nvSpPr>
            <p:cNvPr id="30" name="矩形: 圆顶角 29">
              <a:extLst>
                <a:ext uri="{FF2B5EF4-FFF2-40B4-BE49-F238E27FC236}">
                  <a16:creationId xmlns:a16="http://schemas.microsoft.com/office/drawing/2014/main" id="{9436956D-12C3-314D-A7A2-ABCB6E6A7ADB}"/>
                </a:ext>
              </a:extLst>
            </p:cNvPr>
            <p:cNvSpPr/>
            <p:nvPr/>
          </p:nvSpPr>
          <p:spPr>
            <a:xfrm>
              <a:off x="2077372" y="1440656"/>
              <a:ext cx="1064348" cy="784150"/>
            </a:xfrm>
            <a:prstGeom prst="round2SameRect">
              <a:avLst/>
            </a:prstGeom>
            <a:gradFill>
              <a:gsLst>
                <a:gs pos="0">
                  <a:srgbClr val="00B0F0"/>
                </a:gs>
                <a:gs pos="67000">
                  <a:srgbClr val="0070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0504F6E-F38C-65FF-6CBE-FECF240BB9F3}"/>
                </a:ext>
              </a:extLst>
            </p:cNvPr>
            <p:cNvSpPr txBox="1"/>
            <p:nvPr/>
          </p:nvSpPr>
          <p:spPr>
            <a:xfrm>
              <a:off x="1956973" y="1493969"/>
              <a:ext cx="1305146" cy="369332"/>
            </a:xfrm>
            <a:prstGeom prst="rect">
              <a:avLst/>
            </a:prstGeom>
            <a:noFill/>
          </p:spPr>
          <p:txBody>
            <a:bodyPr wrap="square" rtlCol="0">
              <a:spAutoFit/>
            </a:bodyPr>
            <a:lstStyle/>
            <a:p>
              <a:pPr algn="ctr"/>
              <a:r>
                <a:rPr lang="zh-CN" altLang="en-US" dirty="0">
                  <a:solidFill>
                    <a:schemeClr val="bg1"/>
                  </a:solidFill>
                </a:rPr>
                <a:t>产品测试</a:t>
              </a:r>
            </a:p>
          </p:txBody>
        </p:sp>
      </p:grpSp>
      <p:grpSp>
        <p:nvGrpSpPr>
          <p:cNvPr id="32" name="组合 31">
            <a:extLst>
              <a:ext uri="{FF2B5EF4-FFF2-40B4-BE49-F238E27FC236}">
                <a16:creationId xmlns:a16="http://schemas.microsoft.com/office/drawing/2014/main" id="{1681AAB0-4D34-B2DF-8BE6-E46C7E2D976D}"/>
              </a:ext>
            </a:extLst>
          </p:cNvPr>
          <p:cNvGrpSpPr/>
          <p:nvPr/>
        </p:nvGrpSpPr>
        <p:grpSpPr>
          <a:xfrm>
            <a:off x="3513396" y="4514037"/>
            <a:ext cx="1505872" cy="784150"/>
            <a:chOff x="1956973" y="1440656"/>
            <a:chExt cx="1305146" cy="784150"/>
          </a:xfrm>
        </p:grpSpPr>
        <p:sp>
          <p:nvSpPr>
            <p:cNvPr id="33" name="矩形: 圆顶角 32">
              <a:extLst>
                <a:ext uri="{FF2B5EF4-FFF2-40B4-BE49-F238E27FC236}">
                  <a16:creationId xmlns:a16="http://schemas.microsoft.com/office/drawing/2014/main" id="{0899FCA7-5345-EFC2-7B79-9B50A2B3635A}"/>
                </a:ext>
              </a:extLst>
            </p:cNvPr>
            <p:cNvSpPr/>
            <p:nvPr/>
          </p:nvSpPr>
          <p:spPr>
            <a:xfrm>
              <a:off x="2077372" y="1440656"/>
              <a:ext cx="1064348" cy="784150"/>
            </a:xfrm>
            <a:prstGeom prst="round2SameRect">
              <a:avLst/>
            </a:prstGeom>
            <a:gradFill>
              <a:gsLst>
                <a:gs pos="0">
                  <a:srgbClr val="00B0F0"/>
                </a:gs>
                <a:gs pos="67000">
                  <a:srgbClr val="0070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B9E093F4-9CE7-6281-A9F4-E25BD7F469B8}"/>
                </a:ext>
              </a:extLst>
            </p:cNvPr>
            <p:cNvSpPr txBox="1"/>
            <p:nvPr/>
          </p:nvSpPr>
          <p:spPr>
            <a:xfrm>
              <a:off x="1956973" y="1493969"/>
              <a:ext cx="1305146" cy="369332"/>
            </a:xfrm>
            <a:prstGeom prst="rect">
              <a:avLst/>
            </a:prstGeom>
            <a:noFill/>
          </p:spPr>
          <p:txBody>
            <a:bodyPr wrap="square" rtlCol="0">
              <a:spAutoFit/>
            </a:bodyPr>
            <a:lstStyle/>
            <a:p>
              <a:pPr algn="ctr"/>
              <a:r>
                <a:rPr lang="en-US" altLang="zh-CN" dirty="0">
                  <a:solidFill>
                    <a:schemeClr val="bg1"/>
                  </a:solidFill>
                </a:rPr>
                <a:t>PCB</a:t>
              </a:r>
              <a:r>
                <a:rPr lang="zh-CN" altLang="en-US" dirty="0">
                  <a:solidFill>
                    <a:schemeClr val="bg1"/>
                  </a:solidFill>
                </a:rPr>
                <a:t>设计</a:t>
              </a:r>
            </a:p>
          </p:txBody>
        </p:sp>
      </p:grpSp>
      <p:grpSp>
        <p:nvGrpSpPr>
          <p:cNvPr id="35" name="组合 34">
            <a:extLst>
              <a:ext uri="{FF2B5EF4-FFF2-40B4-BE49-F238E27FC236}">
                <a16:creationId xmlns:a16="http://schemas.microsoft.com/office/drawing/2014/main" id="{C152698C-EABC-D7E4-7080-A082DD7A977E}"/>
              </a:ext>
            </a:extLst>
          </p:cNvPr>
          <p:cNvGrpSpPr/>
          <p:nvPr/>
        </p:nvGrpSpPr>
        <p:grpSpPr>
          <a:xfrm>
            <a:off x="1844400" y="4514037"/>
            <a:ext cx="1530292" cy="784150"/>
            <a:chOff x="1956973" y="1440656"/>
            <a:chExt cx="1305146" cy="784150"/>
          </a:xfrm>
        </p:grpSpPr>
        <p:sp>
          <p:nvSpPr>
            <p:cNvPr id="36" name="矩形: 圆顶角 35">
              <a:extLst>
                <a:ext uri="{FF2B5EF4-FFF2-40B4-BE49-F238E27FC236}">
                  <a16:creationId xmlns:a16="http://schemas.microsoft.com/office/drawing/2014/main" id="{E2D28CB1-804D-6125-01CE-C3148E1B3A5E}"/>
                </a:ext>
              </a:extLst>
            </p:cNvPr>
            <p:cNvSpPr/>
            <p:nvPr/>
          </p:nvSpPr>
          <p:spPr>
            <a:xfrm>
              <a:off x="2077372" y="1440656"/>
              <a:ext cx="1064348" cy="784150"/>
            </a:xfrm>
            <a:prstGeom prst="round2SameRect">
              <a:avLst/>
            </a:prstGeom>
            <a:gradFill>
              <a:gsLst>
                <a:gs pos="0">
                  <a:srgbClr val="2F5597"/>
                </a:gs>
                <a:gs pos="67000">
                  <a:srgbClr val="0B235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67FED92-A845-5CB8-50A6-E1C7BD2FBCF2}"/>
                </a:ext>
              </a:extLst>
            </p:cNvPr>
            <p:cNvSpPr txBox="1"/>
            <p:nvPr/>
          </p:nvSpPr>
          <p:spPr>
            <a:xfrm>
              <a:off x="1956973" y="1493969"/>
              <a:ext cx="1305146" cy="369332"/>
            </a:xfrm>
            <a:prstGeom prst="rect">
              <a:avLst/>
            </a:prstGeom>
            <a:noFill/>
          </p:spPr>
          <p:txBody>
            <a:bodyPr wrap="square" rtlCol="0">
              <a:spAutoFit/>
            </a:bodyPr>
            <a:lstStyle/>
            <a:p>
              <a:pPr algn="ctr"/>
              <a:r>
                <a:rPr lang="zh-CN" altLang="en-US" dirty="0">
                  <a:solidFill>
                    <a:schemeClr val="bg1"/>
                  </a:solidFill>
                </a:rPr>
                <a:t>方案设计</a:t>
              </a:r>
            </a:p>
          </p:txBody>
        </p:sp>
      </p:grpSp>
      <p:grpSp>
        <p:nvGrpSpPr>
          <p:cNvPr id="38" name="组合 37">
            <a:extLst>
              <a:ext uri="{FF2B5EF4-FFF2-40B4-BE49-F238E27FC236}">
                <a16:creationId xmlns:a16="http://schemas.microsoft.com/office/drawing/2014/main" id="{76A52FC0-D7C0-D7C9-A6AB-3F67C20A15D6}"/>
              </a:ext>
            </a:extLst>
          </p:cNvPr>
          <p:cNvGrpSpPr/>
          <p:nvPr/>
        </p:nvGrpSpPr>
        <p:grpSpPr>
          <a:xfrm>
            <a:off x="5159015" y="902321"/>
            <a:ext cx="1530292" cy="784150"/>
            <a:chOff x="1956973" y="1440656"/>
            <a:chExt cx="1305146" cy="784150"/>
          </a:xfrm>
        </p:grpSpPr>
        <p:sp>
          <p:nvSpPr>
            <p:cNvPr id="39" name="矩形: 圆顶角 38">
              <a:extLst>
                <a:ext uri="{FF2B5EF4-FFF2-40B4-BE49-F238E27FC236}">
                  <a16:creationId xmlns:a16="http://schemas.microsoft.com/office/drawing/2014/main" id="{4AEE1646-8D75-5D81-A6FB-A37497143732}"/>
                </a:ext>
              </a:extLst>
            </p:cNvPr>
            <p:cNvSpPr/>
            <p:nvPr/>
          </p:nvSpPr>
          <p:spPr>
            <a:xfrm>
              <a:off x="2077372" y="1440656"/>
              <a:ext cx="1064348" cy="784150"/>
            </a:xfrm>
            <a:prstGeom prst="round2SameRect">
              <a:avLst/>
            </a:prstGeom>
            <a:gradFill>
              <a:gsLst>
                <a:gs pos="0">
                  <a:srgbClr val="2F5597"/>
                </a:gs>
                <a:gs pos="67000">
                  <a:srgbClr val="0B235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626DFD3-59E8-5826-107A-25FF5A1790D4}"/>
                </a:ext>
              </a:extLst>
            </p:cNvPr>
            <p:cNvSpPr txBox="1"/>
            <p:nvPr/>
          </p:nvSpPr>
          <p:spPr>
            <a:xfrm>
              <a:off x="1956973" y="1493969"/>
              <a:ext cx="1305146" cy="369332"/>
            </a:xfrm>
            <a:prstGeom prst="rect">
              <a:avLst/>
            </a:prstGeom>
            <a:noFill/>
          </p:spPr>
          <p:txBody>
            <a:bodyPr wrap="square" rtlCol="0">
              <a:spAutoFit/>
            </a:bodyPr>
            <a:lstStyle/>
            <a:p>
              <a:pPr algn="ctr"/>
              <a:r>
                <a:rPr lang="zh-CN" altLang="en-US" dirty="0">
                  <a:solidFill>
                    <a:schemeClr val="bg1"/>
                  </a:solidFill>
                </a:rPr>
                <a:t>板级仿真</a:t>
              </a:r>
            </a:p>
          </p:txBody>
        </p:sp>
      </p:grpSp>
      <p:grpSp>
        <p:nvGrpSpPr>
          <p:cNvPr id="41" name="组合 40">
            <a:extLst>
              <a:ext uri="{FF2B5EF4-FFF2-40B4-BE49-F238E27FC236}">
                <a16:creationId xmlns:a16="http://schemas.microsoft.com/office/drawing/2014/main" id="{CE03E70C-2D04-CD82-27F1-CFADACD22C1A}"/>
              </a:ext>
            </a:extLst>
          </p:cNvPr>
          <p:cNvGrpSpPr/>
          <p:nvPr/>
        </p:nvGrpSpPr>
        <p:grpSpPr>
          <a:xfrm>
            <a:off x="6830476" y="902321"/>
            <a:ext cx="1505872" cy="784150"/>
            <a:chOff x="1956973" y="1440656"/>
            <a:chExt cx="1305146" cy="784150"/>
          </a:xfrm>
        </p:grpSpPr>
        <p:sp>
          <p:nvSpPr>
            <p:cNvPr id="42" name="矩形: 圆顶角 41">
              <a:extLst>
                <a:ext uri="{FF2B5EF4-FFF2-40B4-BE49-F238E27FC236}">
                  <a16:creationId xmlns:a16="http://schemas.microsoft.com/office/drawing/2014/main" id="{1EB860AE-617C-F327-E332-518140C910D3}"/>
                </a:ext>
              </a:extLst>
            </p:cNvPr>
            <p:cNvSpPr/>
            <p:nvPr/>
          </p:nvSpPr>
          <p:spPr>
            <a:xfrm>
              <a:off x="2077372" y="1440656"/>
              <a:ext cx="1064348" cy="784150"/>
            </a:xfrm>
            <a:prstGeom prst="round2SameRect">
              <a:avLst/>
            </a:prstGeom>
            <a:gradFill>
              <a:gsLst>
                <a:gs pos="0">
                  <a:srgbClr val="00B0F0"/>
                </a:gs>
                <a:gs pos="67000">
                  <a:srgbClr val="0070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A0165CF0-6898-1915-C87F-33D5D5677F7E}"/>
                </a:ext>
              </a:extLst>
            </p:cNvPr>
            <p:cNvSpPr txBox="1"/>
            <p:nvPr/>
          </p:nvSpPr>
          <p:spPr>
            <a:xfrm>
              <a:off x="1956973" y="1493969"/>
              <a:ext cx="1305146" cy="369332"/>
            </a:xfrm>
            <a:prstGeom prst="rect">
              <a:avLst/>
            </a:prstGeom>
            <a:noFill/>
          </p:spPr>
          <p:txBody>
            <a:bodyPr wrap="square" rtlCol="0">
              <a:spAutoFit/>
            </a:bodyPr>
            <a:lstStyle/>
            <a:p>
              <a:pPr algn="ctr"/>
              <a:r>
                <a:rPr lang="en-US" altLang="zh-CN" dirty="0">
                  <a:solidFill>
                    <a:schemeClr val="bg1"/>
                  </a:solidFill>
                </a:rPr>
                <a:t>PCB</a:t>
              </a:r>
              <a:r>
                <a:rPr lang="zh-CN" altLang="en-US" dirty="0">
                  <a:solidFill>
                    <a:schemeClr val="bg1"/>
                  </a:solidFill>
                </a:rPr>
                <a:t>加工</a:t>
              </a:r>
            </a:p>
          </p:txBody>
        </p:sp>
      </p:grpSp>
      <p:grpSp>
        <p:nvGrpSpPr>
          <p:cNvPr id="44" name="组合 43">
            <a:extLst>
              <a:ext uri="{FF2B5EF4-FFF2-40B4-BE49-F238E27FC236}">
                <a16:creationId xmlns:a16="http://schemas.microsoft.com/office/drawing/2014/main" id="{D3FD36DF-F1E3-56B4-7F9F-3C45DCE99CE2}"/>
              </a:ext>
            </a:extLst>
          </p:cNvPr>
          <p:cNvGrpSpPr/>
          <p:nvPr/>
        </p:nvGrpSpPr>
        <p:grpSpPr>
          <a:xfrm>
            <a:off x="8483414" y="902321"/>
            <a:ext cx="1530292" cy="784150"/>
            <a:chOff x="1956973" y="1440656"/>
            <a:chExt cx="1305146" cy="784150"/>
          </a:xfrm>
        </p:grpSpPr>
        <p:sp>
          <p:nvSpPr>
            <p:cNvPr id="45" name="矩形: 圆顶角 44">
              <a:extLst>
                <a:ext uri="{FF2B5EF4-FFF2-40B4-BE49-F238E27FC236}">
                  <a16:creationId xmlns:a16="http://schemas.microsoft.com/office/drawing/2014/main" id="{23EADA1C-0C0D-1926-B9E8-EC80B5E74EA3}"/>
                </a:ext>
              </a:extLst>
            </p:cNvPr>
            <p:cNvSpPr/>
            <p:nvPr/>
          </p:nvSpPr>
          <p:spPr>
            <a:xfrm>
              <a:off x="2077372" y="1440656"/>
              <a:ext cx="1064348" cy="784150"/>
            </a:xfrm>
            <a:prstGeom prst="round2SameRect">
              <a:avLst/>
            </a:prstGeom>
            <a:gradFill>
              <a:gsLst>
                <a:gs pos="0">
                  <a:srgbClr val="2F5597"/>
                </a:gs>
                <a:gs pos="67000">
                  <a:srgbClr val="0B235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36FF5AE7-807A-7DE4-A388-C0DC9966073C}"/>
                </a:ext>
              </a:extLst>
            </p:cNvPr>
            <p:cNvSpPr txBox="1"/>
            <p:nvPr/>
          </p:nvSpPr>
          <p:spPr>
            <a:xfrm>
              <a:off x="1956973" y="1493969"/>
              <a:ext cx="1305146" cy="369332"/>
            </a:xfrm>
            <a:prstGeom prst="rect">
              <a:avLst/>
            </a:prstGeom>
            <a:noFill/>
          </p:spPr>
          <p:txBody>
            <a:bodyPr wrap="square" rtlCol="0">
              <a:spAutoFit/>
            </a:bodyPr>
            <a:lstStyle/>
            <a:p>
              <a:pPr algn="ctr"/>
              <a:r>
                <a:rPr lang="en-US" altLang="zh-CN" dirty="0">
                  <a:solidFill>
                    <a:schemeClr val="bg1"/>
                  </a:solidFill>
                </a:rPr>
                <a:t>PCBA</a:t>
              </a:r>
            </a:p>
          </p:txBody>
        </p:sp>
      </p:grpSp>
      <p:grpSp>
        <p:nvGrpSpPr>
          <p:cNvPr id="47" name="组合 46">
            <a:extLst>
              <a:ext uri="{FF2B5EF4-FFF2-40B4-BE49-F238E27FC236}">
                <a16:creationId xmlns:a16="http://schemas.microsoft.com/office/drawing/2014/main" id="{18870D99-6E3A-9C32-08BA-2EF18183C31C}"/>
              </a:ext>
            </a:extLst>
          </p:cNvPr>
          <p:cNvGrpSpPr/>
          <p:nvPr/>
        </p:nvGrpSpPr>
        <p:grpSpPr>
          <a:xfrm>
            <a:off x="10163508" y="902321"/>
            <a:ext cx="1505872" cy="784150"/>
            <a:chOff x="1956973" y="1440656"/>
            <a:chExt cx="1305146" cy="784150"/>
          </a:xfrm>
        </p:grpSpPr>
        <p:sp>
          <p:nvSpPr>
            <p:cNvPr id="48" name="矩形: 圆顶角 47">
              <a:extLst>
                <a:ext uri="{FF2B5EF4-FFF2-40B4-BE49-F238E27FC236}">
                  <a16:creationId xmlns:a16="http://schemas.microsoft.com/office/drawing/2014/main" id="{88B46FDF-899C-0315-0460-9373252D8BEA}"/>
                </a:ext>
              </a:extLst>
            </p:cNvPr>
            <p:cNvSpPr/>
            <p:nvPr/>
          </p:nvSpPr>
          <p:spPr>
            <a:xfrm>
              <a:off x="2077372" y="1440656"/>
              <a:ext cx="1064348" cy="784150"/>
            </a:xfrm>
            <a:prstGeom prst="round2SameRect">
              <a:avLst/>
            </a:prstGeom>
            <a:gradFill>
              <a:gsLst>
                <a:gs pos="0">
                  <a:srgbClr val="00B0F0"/>
                </a:gs>
                <a:gs pos="67000">
                  <a:srgbClr val="0070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68227146-A1A9-9572-18E6-13EEA59F77C4}"/>
                </a:ext>
              </a:extLst>
            </p:cNvPr>
            <p:cNvSpPr txBox="1"/>
            <p:nvPr/>
          </p:nvSpPr>
          <p:spPr>
            <a:xfrm>
              <a:off x="1956973" y="1493969"/>
              <a:ext cx="1305146" cy="369332"/>
            </a:xfrm>
            <a:prstGeom prst="rect">
              <a:avLst/>
            </a:prstGeom>
            <a:noFill/>
          </p:spPr>
          <p:txBody>
            <a:bodyPr wrap="square" rtlCol="0">
              <a:spAutoFit/>
            </a:bodyPr>
            <a:lstStyle/>
            <a:p>
              <a:pPr algn="ctr"/>
              <a:r>
                <a:rPr lang="zh-CN" altLang="en-US" dirty="0">
                  <a:solidFill>
                    <a:schemeClr val="bg1"/>
                  </a:solidFill>
                </a:rPr>
                <a:t>板级测试</a:t>
              </a:r>
            </a:p>
          </p:txBody>
        </p:sp>
      </p:grpSp>
      <p:grpSp>
        <p:nvGrpSpPr>
          <p:cNvPr id="50" name="组合 49">
            <a:extLst>
              <a:ext uri="{FF2B5EF4-FFF2-40B4-BE49-F238E27FC236}">
                <a16:creationId xmlns:a16="http://schemas.microsoft.com/office/drawing/2014/main" id="{D133845C-6E0C-A568-B5A1-9EADA31B382D}"/>
              </a:ext>
            </a:extLst>
          </p:cNvPr>
          <p:cNvGrpSpPr/>
          <p:nvPr/>
        </p:nvGrpSpPr>
        <p:grpSpPr>
          <a:xfrm>
            <a:off x="3513396" y="902321"/>
            <a:ext cx="1505872" cy="784150"/>
            <a:chOff x="1956973" y="1440656"/>
            <a:chExt cx="1305146" cy="784150"/>
          </a:xfrm>
        </p:grpSpPr>
        <p:sp>
          <p:nvSpPr>
            <p:cNvPr id="51" name="矩形: 圆顶角 50">
              <a:extLst>
                <a:ext uri="{FF2B5EF4-FFF2-40B4-BE49-F238E27FC236}">
                  <a16:creationId xmlns:a16="http://schemas.microsoft.com/office/drawing/2014/main" id="{31DB8029-D3B7-206C-C32A-5682CCC9F95D}"/>
                </a:ext>
              </a:extLst>
            </p:cNvPr>
            <p:cNvSpPr/>
            <p:nvPr/>
          </p:nvSpPr>
          <p:spPr>
            <a:xfrm>
              <a:off x="2077372" y="1440656"/>
              <a:ext cx="1064348" cy="784150"/>
            </a:xfrm>
            <a:prstGeom prst="round2SameRect">
              <a:avLst/>
            </a:prstGeom>
            <a:gradFill>
              <a:gsLst>
                <a:gs pos="0">
                  <a:srgbClr val="00B0F0"/>
                </a:gs>
                <a:gs pos="67000">
                  <a:srgbClr val="0070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8D615E56-1FBF-AD7C-ABF4-E35529B0FE56}"/>
                </a:ext>
              </a:extLst>
            </p:cNvPr>
            <p:cNvSpPr txBox="1"/>
            <p:nvPr/>
          </p:nvSpPr>
          <p:spPr>
            <a:xfrm>
              <a:off x="1956973" y="1493969"/>
              <a:ext cx="1305146" cy="369332"/>
            </a:xfrm>
            <a:prstGeom prst="rect">
              <a:avLst/>
            </a:prstGeom>
            <a:noFill/>
          </p:spPr>
          <p:txBody>
            <a:bodyPr wrap="square" rtlCol="0">
              <a:spAutoFit/>
            </a:bodyPr>
            <a:lstStyle/>
            <a:p>
              <a:pPr algn="ctr"/>
              <a:r>
                <a:rPr lang="en-US" altLang="zh-CN" dirty="0">
                  <a:solidFill>
                    <a:schemeClr val="bg1"/>
                  </a:solidFill>
                </a:rPr>
                <a:t>PCB</a:t>
              </a:r>
              <a:r>
                <a:rPr lang="zh-CN" altLang="en-US" dirty="0">
                  <a:solidFill>
                    <a:schemeClr val="bg1"/>
                  </a:solidFill>
                </a:rPr>
                <a:t>设计</a:t>
              </a:r>
            </a:p>
          </p:txBody>
        </p:sp>
      </p:grpSp>
      <p:grpSp>
        <p:nvGrpSpPr>
          <p:cNvPr id="53" name="组合 52">
            <a:extLst>
              <a:ext uri="{FF2B5EF4-FFF2-40B4-BE49-F238E27FC236}">
                <a16:creationId xmlns:a16="http://schemas.microsoft.com/office/drawing/2014/main" id="{5C353890-04E0-3475-8069-1FC50FF29EFE}"/>
              </a:ext>
            </a:extLst>
          </p:cNvPr>
          <p:cNvGrpSpPr/>
          <p:nvPr/>
        </p:nvGrpSpPr>
        <p:grpSpPr>
          <a:xfrm>
            <a:off x="1844400" y="902321"/>
            <a:ext cx="1530292" cy="784150"/>
            <a:chOff x="1956973" y="1440656"/>
            <a:chExt cx="1305146" cy="784150"/>
          </a:xfrm>
        </p:grpSpPr>
        <p:sp>
          <p:nvSpPr>
            <p:cNvPr id="54" name="矩形: 圆顶角 53">
              <a:extLst>
                <a:ext uri="{FF2B5EF4-FFF2-40B4-BE49-F238E27FC236}">
                  <a16:creationId xmlns:a16="http://schemas.microsoft.com/office/drawing/2014/main" id="{F87A50AF-7AC9-83F3-B448-1F456BFAFE21}"/>
                </a:ext>
              </a:extLst>
            </p:cNvPr>
            <p:cNvSpPr/>
            <p:nvPr/>
          </p:nvSpPr>
          <p:spPr>
            <a:xfrm>
              <a:off x="2077372" y="1440656"/>
              <a:ext cx="1064348" cy="784150"/>
            </a:xfrm>
            <a:prstGeom prst="round2SameRect">
              <a:avLst/>
            </a:prstGeom>
            <a:gradFill>
              <a:gsLst>
                <a:gs pos="0">
                  <a:srgbClr val="2F5597"/>
                </a:gs>
                <a:gs pos="67000">
                  <a:srgbClr val="0B235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14767A77-571D-027F-4F58-54DDDCB550FD}"/>
                </a:ext>
              </a:extLst>
            </p:cNvPr>
            <p:cNvSpPr txBox="1"/>
            <p:nvPr/>
          </p:nvSpPr>
          <p:spPr>
            <a:xfrm>
              <a:off x="1956973" y="1493969"/>
              <a:ext cx="1305146" cy="369332"/>
            </a:xfrm>
            <a:prstGeom prst="rect">
              <a:avLst/>
            </a:prstGeom>
            <a:noFill/>
          </p:spPr>
          <p:txBody>
            <a:bodyPr wrap="square" rtlCol="0">
              <a:spAutoFit/>
            </a:bodyPr>
            <a:lstStyle/>
            <a:p>
              <a:pPr algn="ctr"/>
              <a:r>
                <a:rPr lang="zh-CN" altLang="en-US" dirty="0">
                  <a:solidFill>
                    <a:schemeClr val="bg1"/>
                  </a:solidFill>
                </a:rPr>
                <a:t>方案设计</a:t>
              </a:r>
            </a:p>
          </p:txBody>
        </p:sp>
      </p:grpSp>
      <p:sp>
        <p:nvSpPr>
          <p:cNvPr id="56" name="文本框 55">
            <a:extLst>
              <a:ext uri="{FF2B5EF4-FFF2-40B4-BE49-F238E27FC236}">
                <a16:creationId xmlns:a16="http://schemas.microsoft.com/office/drawing/2014/main" id="{F319C4DB-64F1-FCE9-6A07-6CACCDC4F3D7}"/>
              </a:ext>
            </a:extLst>
          </p:cNvPr>
          <p:cNvSpPr txBox="1"/>
          <p:nvPr/>
        </p:nvSpPr>
        <p:spPr>
          <a:xfrm>
            <a:off x="268008" y="199457"/>
            <a:ext cx="3339376"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先进封装案例：某导航模组</a:t>
            </a:r>
          </a:p>
        </p:txBody>
      </p:sp>
      <p:sp>
        <p:nvSpPr>
          <p:cNvPr id="57" name="矩形: 圆角 56">
            <a:extLst>
              <a:ext uri="{FF2B5EF4-FFF2-40B4-BE49-F238E27FC236}">
                <a16:creationId xmlns:a16="http://schemas.microsoft.com/office/drawing/2014/main" id="{772C4127-3472-5EC5-182C-2652C9F87B6D}"/>
              </a:ext>
            </a:extLst>
          </p:cNvPr>
          <p:cNvSpPr/>
          <p:nvPr/>
        </p:nvSpPr>
        <p:spPr>
          <a:xfrm>
            <a:off x="465512" y="1497365"/>
            <a:ext cx="1193837" cy="5929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F5597"/>
                </a:solidFill>
                <a:latin typeface="微软雅黑" panose="020B0503020204020204" pitchFamily="34" charset="-122"/>
                <a:ea typeface="微软雅黑" panose="020B0503020204020204" pitchFamily="34" charset="-122"/>
              </a:rPr>
              <a:t>板级验证</a:t>
            </a:r>
          </a:p>
        </p:txBody>
      </p:sp>
      <p:sp>
        <p:nvSpPr>
          <p:cNvPr id="58" name="矩形: 圆角 57">
            <a:extLst>
              <a:ext uri="{FF2B5EF4-FFF2-40B4-BE49-F238E27FC236}">
                <a16:creationId xmlns:a16="http://schemas.microsoft.com/office/drawing/2014/main" id="{3115FBE6-2A1B-34C8-B884-0C57BC8AF7BC}"/>
              </a:ext>
            </a:extLst>
          </p:cNvPr>
          <p:cNvSpPr/>
          <p:nvPr/>
        </p:nvSpPr>
        <p:spPr>
          <a:xfrm>
            <a:off x="487232" y="3295824"/>
            <a:ext cx="1193837" cy="5929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F5597"/>
                </a:solidFill>
                <a:latin typeface="微软雅黑" panose="020B0503020204020204" pitchFamily="34" charset="-122"/>
                <a:ea typeface="微软雅黑" panose="020B0503020204020204" pitchFamily="34" charset="-122"/>
              </a:rPr>
              <a:t>模组设计</a:t>
            </a:r>
          </a:p>
        </p:txBody>
      </p:sp>
      <p:sp>
        <p:nvSpPr>
          <p:cNvPr id="59" name="矩形: 圆角 58">
            <a:extLst>
              <a:ext uri="{FF2B5EF4-FFF2-40B4-BE49-F238E27FC236}">
                <a16:creationId xmlns:a16="http://schemas.microsoft.com/office/drawing/2014/main" id="{586E98B4-2768-A87E-440C-59A6A0D7E537}"/>
              </a:ext>
            </a:extLst>
          </p:cNvPr>
          <p:cNvSpPr/>
          <p:nvPr/>
        </p:nvSpPr>
        <p:spPr>
          <a:xfrm>
            <a:off x="487232" y="5094283"/>
            <a:ext cx="1193837" cy="5929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F5597"/>
                </a:solidFill>
                <a:latin typeface="微软雅黑" panose="020B0503020204020204" pitchFamily="34" charset="-122"/>
                <a:ea typeface="微软雅黑" panose="020B0503020204020204" pitchFamily="34" charset="-122"/>
              </a:rPr>
              <a:t>产品设计</a:t>
            </a:r>
          </a:p>
        </p:txBody>
      </p:sp>
      <p:pic>
        <p:nvPicPr>
          <p:cNvPr id="60" name="图片 59">
            <a:extLst>
              <a:ext uri="{FF2B5EF4-FFF2-40B4-BE49-F238E27FC236}">
                <a16:creationId xmlns:a16="http://schemas.microsoft.com/office/drawing/2014/main" id="{E9BD53B6-A1F5-0BB4-CF5E-5A5E98E50660}"/>
              </a:ext>
            </a:extLst>
          </p:cNvPr>
          <p:cNvPicPr/>
          <p:nvPr/>
        </p:nvPicPr>
        <p:blipFill>
          <a:blip r:embed="rId3"/>
          <a:stretch>
            <a:fillRect/>
          </a:stretch>
        </p:blipFill>
        <p:spPr>
          <a:xfrm>
            <a:off x="3594509" y="1285356"/>
            <a:ext cx="1337842" cy="852742"/>
          </a:xfrm>
          <a:prstGeom prst="roundRect">
            <a:avLst>
              <a:gd name="adj" fmla="val 8950"/>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61" name="图片 60">
            <a:extLst>
              <a:ext uri="{FF2B5EF4-FFF2-40B4-BE49-F238E27FC236}">
                <a16:creationId xmlns:a16="http://schemas.microsoft.com/office/drawing/2014/main" id="{918B62DC-56C5-605F-BE96-20024C6AF48C}"/>
              </a:ext>
            </a:extLst>
          </p:cNvPr>
          <p:cNvPicPr/>
          <p:nvPr/>
        </p:nvPicPr>
        <p:blipFill>
          <a:blip r:embed="rId4"/>
          <a:stretch>
            <a:fillRect/>
          </a:stretch>
        </p:blipFill>
        <p:spPr>
          <a:xfrm>
            <a:off x="6917929" y="1285356"/>
            <a:ext cx="1337842" cy="852742"/>
          </a:xfrm>
          <a:prstGeom prst="roundRect">
            <a:avLst>
              <a:gd name="adj" fmla="val 7142"/>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62" name="图片 61">
            <a:extLst>
              <a:ext uri="{FF2B5EF4-FFF2-40B4-BE49-F238E27FC236}">
                <a16:creationId xmlns:a16="http://schemas.microsoft.com/office/drawing/2014/main" id="{BC0807BA-1B53-CE85-BA58-F795F9746D17}"/>
              </a:ext>
            </a:extLst>
          </p:cNvPr>
          <p:cNvPicPr>
            <a:picLocks noChangeAspect="1"/>
          </p:cNvPicPr>
          <p:nvPr/>
        </p:nvPicPr>
        <p:blipFill>
          <a:blip r:embed="rId5"/>
          <a:stretch>
            <a:fillRect/>
          </a:stretch>
        </p:blipFill>
        <p:spPr>
          <a:xfrm>
            <a:off x="1950319" y="1285356"/>
            <a:ext cx="1318454" cy="8527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63" name="图片 62">
            <a:extLst>
              <a:ext uri="{FF2B5EF4-FFF2-40B4-BE49-F238E27FC236}">
                <a16:creationId xmlns:a16="http://schemas.microsoft.com/office/drawing/2014/main" id="{42CA00C2-55FF-322D-CD8F-AF35D0BC73BE}"/>
              </a:ext>
            </a:extLst>
          </p:cNvPr>
          <p:cNvPicPr/>
          <p:nvPr/>
        </p:nvPicPr>
        <p:blipFill>
          <a:blip r:embed="rId6"/>
          <a:stretch>
            <a:fillRect/>
          </a:stretch>
        </p:blipFill>
        <p:spPr>
          <a:xfrm>
            <a:off x="3607212" y="3097344"/>
            <a:ext cx="1337842" cy="8527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64" name="图片 63">
            <a:extLst>
              <a:ext uri="{FF2B5EF4-FFF2-40B4-BE49-F238E27FC236}">
                <a16:creationId xmlns:a16="http://schemas.microsoft.com/office/drawing/2014/main" id="{DDAABD95-3B58-8EDF-D722-086A9D282E9F}"/>
              </a:ext>
            </a:extLst>
          </p:cNvPr>
          <p:cNvPicPr/>
          <p:nvPr/>
        </p:nvPicPr>
        <p:blipFill>
          <a:blip r:embed="rId7"/>
          <a:stretch>
            <a:fillRect/>
          </a:stretch>
        </p:blipFill>
        <p:spPr>
          <a:xfrm>
            <a:off x="1948449" y="3097344"/>
            <a:ext cx="1337842" cy="8527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65" name="图片 64">
            <a:extLst>
              <a:ext uri="{FF2B5EF4-FFF2-40B4-BE49-F238E27FC236}">
                <a16:creationId xmlns:a16="http://schemas.microsoft.com/office/drawing/2014/main" id="{B68F0730-87B6-0A85-AFA9-C958514CEBC5}"/>
              </a:ext>
            </a:extLst>
          </p:cNvPr>
          <p:cNvPicPr/>
          <p:nvPr/>
        </p:nvPicPr>
        <p:blipFill>
          <a:blip r:embed="rId8"/>
          <a:stretch>
            <a:fillRect/>
          </a:stretch>
        </p:blipFill>
        <p:spPr>
          <a:xfrm rot="10800000">
            <a:off x="8583501" y="3097344"/>
            <a:ext cx="1337842" cy="8527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66" name="图片 65">
            <a:extLst>
              <a:ext uri="{FF2B5EF4-FFF2-40B4-BE49-F238E27FC236}">
                <a16:creationId xmlns:a16="http://schemas.microsoft.com/office/drawing/2014/main" id="{FEDB051F-1F83-2847-33BA-4065178216B1}"/>
              </a:ext>
            </a:extLst>
          </p:cNvPr>
          <p:cNvPicPr/>
          <p:nvPr/>
        </p:nvPicPr>
        <p:blipFill>
          <a:blip r:embed="rId9"/>
          <a:stretch>
            <a:fillRect/>
          </a:stretch>
        </p:blipFill>
        <p:spPr>
          <a:xfrm>
            <a:off x="1913536" y="4903845"/>
            <a:ext cx="1337842" cy="8527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67" name="图片 66">
            <a:extLst>
              <a:ext uri="{FF2B5EF4-FFF2-40B4-BE49-F238E27FC236}">
                <a16:creationId xmlns:a16="http://schemas.microsoft.com/office/drawing/2014/main" id="{8A231A10-759A-8310-8612-32D917D47DC0}"/>
              </a:ext>
            </a:extLst>
          </p:cNvPr>
          <p:cNvPicPr/>
          <p:nvPr/>
        </p:nvPicPr>
        <p:blipFill>
          <a:blip r:embed="rId10"/>
          <a:stretch>
            <a:fillRect/>
          </a:stretch>
        </p:blipFill>
        <p:spPr>
          <a:xfrm rot="10800000">
            <a:off x="6922051" y="4903844"/>
            <a:ext cx="1337842" cy="8527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68" name="图片 67">
            <a:extLst>
              <a:ext uri="{FF2B5EF4-FFF2-40B4-BE49-F238E27FC236}">
                <a16:creationId xmlns:a16="http://schemas.microsoft.com/office/drawing/2014/main" id="{9F73429E-8D91-0933-F771-8327D5F82E9F}"/>
              </a:ext>
            </a:extLst>
          </p:cNvPr>
          <p:cNvPicPr/>
          <p:nvPr/>
        </p:nvPicPr>
        <p:blipFill>
          <a:blip r:embed="rId11"/>
          <a:stretch>
            <a:fillRect/>
          </a:stretch>
        </p:blipFill>
        <p:spPr>
          <a:xfrm>
            <a:off x="8581700" y="4903845"/>
            <a:ext cx="1337842" cy="8527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69" name="图片 68">
            <a:extLst>
              <a:ext uri="{FF2B5EF4-FFF2-40B4-BE49-F238E27FC236}">
                <a16:creationId xmlns:a16="http://schemas.microsoft.com/office/drawing/2014/main" id="{AE70E4C6-C525-94DD-C41A-9EA0A3B05745}"/>
              </a:ext>
            </a:extLst>
          </p:cNvPr>
          <p:cNvPicPr/>
          <p:nvPr/>
        </p:nvPicPr>
        <p:blipFill>
          <a:blip r:embed="rId12"/>
          <a:stretch>
            <a:fillRect/>
          </a:stretch>
        </p:blipFill>
        <p:spPr>
          <a:xfrm>
            <a:off x="10241350" y="4903845"/>
            <a:ext cx="1337842" cy="8527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70" name="Picture 2">
            <a:extLst>
              <a:ext uri="{FF2B5EF4-FFF2-40B4-BE49-F238E27FC236}">
                <a16:creationId xmlns:a16="http://schemas.microsoft.com/office/drawing/2014/main" id="{77CB9EF0-0BEA-9B8F-4138-F3E7C5B5F3AB}"/>
              </a:ext>
            </a:extLst>
          </p:cNvPr>
          <p:cNvPicPr>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24738" y="3097344"/>
            <a:ext cx="1337842" cy="8527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pic>
        <p:nvPicPr>
          <p:cNvPr id="71" name="图片 70">
            <a:extLst>
              <a:ext uri="{FF2B5EF4-FFF2-40B4-BE49-F238E27FC236}">
                <a16:creationId xmlns:a16="http://schemas.microsoft.com/office/drawing/2014/main" id="{65744072-2D50-80CC-0D8F-BE544B1C00A9}"/>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5265975" y="3097344"/>
            <a:ext cx="1337842" cy="8527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72" name="图片 71">
            <a:extLst>
              <a:ext uri="{FF2B5EF4-FFF2-40B4-BE49-F238E27FC236}">
                <a16:creationId xmlns:a16="http://schemas.microsoft.com/office/drawing/2014/main" id="{1881DDF0-9CD4-C357-3E68-90E516FCB9A2}"/>
              </a:ext>
            </a:extLst>
          </p:cNvPr>
          <p:cNvPicPr/>
          <p:nvPr/>
        </p:nvPicPr>
        <p:blipFill rotWithShape="1">
          <a:blip r:embed="rId15" cstate="print">
            <a:extLst>
              <a:ext uri="{28A0092B-C50C-407E-A947-70E740481C1C}">
                <a14:useLocalDpi xmlns:a14="http://schemas.microsoft.com/office/drawing/2010/main" val="0"/>
              </a:ext>
            </a:extLst>
          </a:blip>
          <a:srcRect r="9507"/>
          <a:stretch>
            <a:fillRect/>
          </a:stretch>
        </p:blipFill>
        <p:spPr>
          <a:xfrm>
            <a:off x="5256219" y="1285356"/>
            <a:ext cx="1337842" cy="852742"/>
          </a:xfrm>
          <a:prstGeom prst="roundRect">
            <a:avLst>
              <a:gd name="adj" fmla="val 7407"/>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73" name="图片 72">
            <a:extLst>
              <a:ext uri="{FF2B5EF4-FFF2-40B4-BE49-F238E27FC236}">
                <a16:creationId xmlns:a16="http://schemas.microsoft.com/office/drawing/2014/main" id="{98CBF35B-C9A5-A178-7267-440761164890}"/>
              </a:ext>
            </a:extLst>
          </p:cNvPr>
          <p:cNvPicPr/>
          <p:nvPr/>
        </p:nvPicPr>
        <p:blipFill>
          <a:blip r:embed="rId16"/>
          <a:stretch>
            <a:fillRect/>
          </a:stretch>
        </p:blipFill>
        <p:spPr>
          <a:xfrm>
            <a:off x="5262402" y="4903845"/>
            <a:ext cx="1337842" cy="8527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74" name="图片 73">
            <a:extLst>
              <a:ext uri="{FF2B5EF4-FFF2-40B4-BE49-F238E27FC236}">
                <a16:creationId xmlns:a16="http://schemas.microsoft.com/office/drawing/2014/main" id="{9DC4A4FB-F3E6-DA60-215B-E1E02245D584}"/>
              </a:ext>
            </a:extLst>
          </p:cNvPr>
          <p:cNvPicPr/>
          <p:nvPr/>
        </p:nvPicPr>
        <p:blipFill>
          <a:blip r:embed="rId17"/>
          <a:stretch>
            <a:fillRect/>
          </a:stretch>
        </p:blipFill>
        <p:spPr>
          <a:xfrm>
            <a:off x="10241350" y="1285356"/>
            <a:ext cx="1337842" cy="852742"/>
          </a:xfrm>
          <a:prstGeom prst="roundRect">
            <a:avLst>
              <a:gd name="adj" fmla="val 7407"/>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75" name="图片 74">
            <a:extLst>
              <a:ext uri="{FF2B5EF4-FFF2-40B4-BE49-F238E27FC236}">
                <a16:creationId xmlns:a16="http://schemas.microsoft.com/office/drawing/2014/main" id="{03FCBE26-B3C9-5AE5-852F-23113FC0456C}"/>
              </a:ext>
            </a:extLst>
          </p:cNvPr>
          <p:cNvPicPr/>
          <p:nvPr/>
        </p:nvPicPr>
        <p:blipFill>
          <a:blip r:embed="rId18"/>
          <a:stretch>
            <a:fillRect/>
          </a:stretch>
        </p:blipFill>
        <p:spPr>
          <a:xfrm>
            <a:off x="8579639" y="1285356"/>
            <a:ext cx="1337842" cy="852742"/>
          </a:xfrm>
          <a:prstGeom prst="roundRect">
            <a:avLst>
              <a:gd name="adj" fmla="val 8200"/>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76" name="图片 75">
            <a:extLst>
              <a:ext uri="{FF2B5EF4-FFF2-40B4-BE49-F238E27FC236}">
                <a16:creationId xmlns:a16="http://schemas.microsoft.com/office/drawing/2014/main" id="{3F119E9F-9B6D-7A38-35A3-F27BB3C0BD23}"/>
              </a:ext>
            </a:extLst>
          </p:cNvPr>
          <p:cNvPicPr>
            <a:picLocks noChangeAspect="1"/>
          </p:cNvPicPr>
          <p:nvPr/>
        </p:nvPicPr>
        <p:blipFill>
          <a:blip r:embed="rId19"/>
          <a:stretch>
            <a:fillRect/>
          </a:stretch>
        </p:blipFill>
        <p:spPr>
          <a:xfrm>
            <a:off x="10242373" y="3091351"/>
            <a:ext cx="1336710" cy="859242"/>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77" name="图片 76">
            <a:extLst>
              <a:ext uri="{FF2B5EF4-FFF2-40B4-BE49-F238E27FC236}">
                <a16:creationId xmlns:a16="http://schemas.microsoft.com/office/drawing/2014/main" id="{53AD80ED-31CF-6E84-360A-3F3BD5DE13FA}"/>
              </a:ext>
            </a:extLst>
          </p:cNvPr>
          <p:cNvPicPr>
            <a:picLocks noChangeAspect="1"/>
          </p:cNvPicPr>
          <p:nvPr/>
        </p:nvPicPr>
        <p:blipFill>
          <a:blip r:embed="rId20"/>
          <a:stretch>
            <a:fillRect/>
          </a:stretch>
        </p:blipFill>
        <p:spPr>
          <a:xfrm>
            <a:off x="3569655" y="4904511"/>
            <a:ext cx="1374470" cy="852020"/>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sp>
        <p:nvSpPr>
          <p:cNvPr id="78" name="椭圆 77">
            <a:extLst>
              <a:ext uri="{FF2B5EF4-FFF2-40B4-BE49-F238E27FC236}">
                <a16:creationId xmlns:a16="http://schemas.microsoft.com/office/drawing/2014/main" id="{90B87761-04F0-F95E-3039-B5C0FE616AE8}"/>
              </a:ext>
            </a:extLst>
          </p:cNvPr>
          <p:cNvSpPr/>
          <p:nvPr/>
        </p:nvSpPr>
        <p:spPr>
          <a:xfrm>
            <a:off x="1231593" y="1286544"/>
            <a:ext cx="287072" cy="287072"/>
          </a:xfrm>
          <a:prstGeom prst="ellipse">
            <a:avLst/>
          </a:prstGeom>
          <a:gradFill>
            <a:gsLst>
              <a:gs pos="100000">
                <a:srgbClr val="0C1C36"/>
              </a:gs>
              <a:gs pos="66700">
                <a:srgbClr val="0C1C36"/>
              </a:gs>
              <a:gs pos="0">
                <a:srgbClr val="51B8E8"/>
              </a:gs>
            </a:gsLst>
            <a:lin ang="2700000" scaled="1"/>
          </a:gradFill>
          <a:ln>
            <a:noFill/>
          </a:ln>
          <a:effectLst>
            <a:outerShdw blurRad="381000" dir="5400000" sx="90000" sy="90000" algn="t" rotWithShape="0">
              <a:srgbClr val="00206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TC"/>
              <a:ea typeface="HarmonyOS Sans SC"/>
              <a:cs typeface="+mn-cs"/>
            </a:endParaRPr>
          </a:p>
        </p:txBody>
      </p:sp>
      <p:sp>
        <p:nvSpPr>
          <p:cNvPr id="79" name="椭圆 78">
            <a:extLst>
              <a:ext uri="{FF2B5EF4-FFF2-40B4-BE49-F238E27FC236}">
                <a16:creationId xmlns:a16="http://schemas.microsoft.com/office/drawing/2014/main" id="{1BCF87AE-52F1-1784-DC04-69347C950228}"/>
              </a:ext>
            </a:extLst>
          </p:cNvPr>
          <p:cNvSpPr/>
          <p:nvPr/>
        </p:nvSpPr>
        <p:spPr>
          <a:xfrm>
            <a:off x="1231593" y="3080960"/>
            <a:ext cx="295603" cy="295603"/>
          </a:xfrm>
          <a:prstGeom prst="ellipse">
            <a:avLst/>
          </a:prstGeom>
          <a:gradFill>
            <a:gsLst>
              <a:gs pos="100000">
                <a:srgbClr val="0C1C36"/>
              </a:gs>
              <a:gs pos="66700">
                <a:srgbClr val="0C1C36"/>
              </a:gs>
              <a:gs pos="0">
                <a:srgbClr val="51B8E8"/>
              </a:gs>
            </a:gsLst>
            <a:lin ang="2700000" scaled="1"/>
          </a:gradFill>
          <a:ln>
            <a:noFill/>
          </a:ln>
          <a:effectLst>
            <a:outerShdw blurRad="381000" dir="5400000" sx="90000" sy="90000" algn="t" rotWithShape="0">
              <a:srgbClr val="00206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TC"/>
              <a:ea typeface="HarmonyOS Sans SC"/>
              <a:cs typeface="+mn-cs"/>
            </a:endParaRPr>
          </a:p>
        </p:txBody>
      </p:sp>
      <p:pic>
        <p:nvPicPr>
          <p:cNvPr id="80" name="图形 79">
            <a:extLst>
              <a:ext uri="{FF2B5EF4-FFF2-40B4-BE49-F238E27FC236}">
                <a16:creationId xmlns:a16="http://schemas.microsoft.com/office/drawing/2014/main" id="{AA3DF6F4-BE0E-1AD9-E458-C619E0C3380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75678" y="1337227"/>
            <a:ext cx="197669" cy="197669"/>
          </a:xfrm>
          <a:prstGeom prst="rect">
            <a:avLst/>
          </a:prstGeom>
        </p:spPr>
      </p:pic>
      <p:grpSp>
        <p:nvGrpSpPr>
          <p:cNvPr id="81" name="组合 80">
            <a:extLst>
              <a:ext uri="{FF2B5EF4-FFF2-40B4-BE49-F238E27FC236}">
                <a16:creationId xmlns:a16="http://schemas.microsoft.com/office/drawing/2014/main" id="{88AAFD6E-385B-94BA-9FAF-5878F4225E1D}"/>
              </a:ext>
            </a:extLst>
          </p:cNvPr>
          <p:cNvGrpSpPr/>
          <p:nvPr/>
        </p:nvGrpSpPr>
        <p:grpSpPr>
          <a:xfrm>
            <a:off x="1231593" y="4879387"/>
            <a:ext cx="299217" cy="299217"/>
            <a:chOff x="1231593" y="5417722"/>
            <a:chExt cx="299217" cy="299217"/>
          </a:xfrm>
        </p:grpSpPr>
        <p:sp>
          <p:nvSpPr>
            <p:cNvPr id="82" name="椭圆 81">
              <a:extLst>
                <a:ext uri="{FF2B5EF4-FFF2-40B4-BE49-F238E27FC236}">
                  <a16:creationId xmlns:a16="http://schemas.microsoft.com/office/drawing/2014/main" id="{1FCF4ABC-24D0-8771-B627-FB606D09CF9B}"/>
                </a:ext>
              </a:extLst>
            </p:cNvPr>
            <p:cNvSpPr/>
            <p:nvPr/>
          </p:nvSpPr>
          <p:spPr>
            <a:xfrm>
              <a:off x="1231593" y="5417722"/>
              <a:ext cx="299217" cy="299217"/>
            </a:xfrm>
            <a:prstGeom prst="ellipse">
              <a:avLst/>
            </a:prstGeom>
            <a:gradFill>
              <a:gsLst>
                <a:gs pos="100000">
                  <a:srgbClr val="0C1C36"/>
                </a:gs>
                <a:gs pos="66700">
                  <a:srgbClr val="0C1C36"/>
                </a:gs>
                <a:gs pos="0">
                  <a:srgbClr val="51B8E8"/>
                </a:gs>
              </a:gsLst>
              <a:lin ang="2700000" scaled="1"/>
            </a:gradFill>
            <a:ln>
              <a:noFill/>
            </a:ln>
            <a:effectLst>
              <a:outerShdw blurRad="381000" dir="5400000" sx="90000" sy="90000" algn="t" rotWithShape="0">
                <a:srgbClr val="00206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armonyOS Sans TC"/>
                <a:ea typeface="HarmonyOS Sans SC"/>
                <a:cs typeface="+mn-cs"/>
              </a:endParaRPr>
            </a:p>
          </p:txBody>
        </p:sp>
        <p:pic>
          <p:nvPicPr>
            <p:cNvPr id="83" name="图形 82">
              <a:extLst>
                <a:ext uri="{FF2B5EF4-FFF2-40B4-BE49-F238E27FC236}">
                  <a16:creationId xmlns:a16="http://schemas.microsoft.com/office/drawing/2014/main" id="{86B07A97-7F73-5B52-73D3-2ECAA2578C5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272259" y="5458388"/>
              <a:ext cx="217885" cy="217885"/>
            </a:xfrm>
            <a:prstGeom prst="rect">
              <a:avLst/>
            </a:prstGeom>
          </p:spPr>
        </p:pic>
      </p:grpSp>
      <p:pic>
        <p:nvPicPr>
          <p:cNvPr id="84" name="图形 83">
            <a:extLst>
              <a:ext uri="{FF2B5EF4-FFF2-40B4-BE49-F238E27FC236}">
                <a16:creationId xmlns:a16="http://schemas.microsoft.com/office/drawing/2014/main" id="{D424D420-0323-C1B1-0DAC-AC0C8435FE0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69645" y="3113968"/>
            <a:ext cx="229929" cy="229929"/>
          </a:xfrm>
          <a:prstGeom prst="rect">
            <a:avLst/>
          </a:prstGeom>
        </p:spPr>
      </p:pic>
      <p:sp>
        <p:nvSpPr>
          <p:cNvPr id="85" name="矩形: 圆角 84">
            <a:extLst>
              <a:ext uri="{FF2B5EF4-FFF2-40B4-BE49-F238E27FC236}">
                <a16:creationId xmlns:a16="http://schemas.microsoft.com/office/drawing/2014/main" id="{573C76C4-157F-202D-95A8-85DE6714D7ED}"/>
              </a:ext>
            </a:extLst>
          </p:cNvPr>
          <p:cNvSpPr/>
          <p:nvPr/>
        </p:nvSpPr>
        <p:spPr>
          <a:xfrm>
            <a:off x="1809150" y="779799"/>
            <a:ext cx="3207225" cy="5699516"/>
          </a:xfrm>
          <a:prstGeom prst="roundRect">
            <a:avLst/>
          </a:prstGeom>
          <a:noFill/>
          <a:ln w="190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5">
            <a:extLst>
              <a:ext uri="{FF2B5EF4-FFF2-40B4-BE49-F238E27FC236}">
                <a16:creationId xmlns:a16="http://schemas.microsoft.com/office/drawing/2014/main" id="{AD1C9402-0A63-4D61-5636-3A8E5215901C}"/>
              </a:ext>
            </a:extLst>
          </p:cNvPr>
          <p:cNvSpPr/>
          <p:nvPr/>
        </p:nvSpPr>
        <p:spPr>
          <a:xfrm>
            <a:off x="5143424" y="779799"/>
            <a:ext cx="1553671" cy="5699516"/>
          </a:xfrm>
          <a:prstGeom prst="roundRect">
            <a:avLst/>
          </a:prstGeom>
          <a:noFill/>
          <a:ln w="190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9D36FB50-94E1-8E23-B32C-98F83FBBBE6F}"/>
              </a:ext>
            </a:extLst>
          </p:cNvPr>
          <p:cNvSpPr/>
          <p:nvPr/>
        </p:nvSpPr>
        <p:spPr>
          <a:xfrm>
            <a:off x="6819646" y="779799"/>
            <a:ext cx="4906842" cy="5699516"/>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17">
            <a:extLst>
              <a:ext uri="{FF2B5EF4-FFF2-40B4-BE49-F238E27FC236}">
                <a16:creationId xmlns:a16="http://schemas.microsoft.com/office/drawing/2014/main" id="{EC6D57C7-3643-DA97-3306-DF1E5935EF14}"/>
              </a:ext>
            </a:extLst>
          </p:cNvPr>
          <p:cNvSpPr/>
          <p:nvPr/>
        </p:nvSpPr>
        <p:spPr>
          <a:xfrm>
            <a:off x="2148416" y="5889998"/>
            <a:ext cx="937907" cy="228278"/>
          </a:xfrm>
          <a:prstGeom prst="rect">
            <a:avLst/>
          </a:prstGeom>
          <a:solidFill>
            <a:schemeClr val="bg1"/>
          </a:solidFill>
          <a:ln w="12700" cap="flat">
            <a:solidFill>
              <a:srgbClr val="D33D29"/>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900" b="1" dirty="0">
                <a:latin typeface="微软雅黑" panose="020B0503020204020204" pitchFamily="34" charset="-122"/>
                <a:ea typeface="微软雅黑" panose="020B0503020204020204" pitchFamily="34" charset="-122"/>
              </a:rPr>
              <a:t>硬件设计团队</a:t>
            </a:r>
          </a:p>
        </p:txBody>
      </p:sp>
      <p:sp>
        <p:nvSpPr>
          <p:cNvPr id="89" name="矩形 17">
            <a:extLst>
              <a:ext uri="{FF2B5EF4-FFF2-40B4-BE49-F238E27FC236}">
                <a16:creationId xmlns:a16="http://schemas.microsoft.com/office/drawing/2014/main" id="{8118287E-EC8A-73B0-40AD-2CEADEAF550D}"/>
              </a:ext>
            </a:extLst>
          </p:cNvPr>
          <p:cNvSpPr/>
          <p:nvPr/>
        </p:nvSpPr>
        <p:spPr>
          <a:xfrm>
            <a:off x="3794476" y="5889645"/>
            <a:ext cx="937907" cy="228278"/>
          </a:xfrm>
          <a:prstGeom prst="rect">
            <a:avLst/>
          </a:prstGeom>
          <a:solidFill>
            <a:schemeClr val="bg1"/>
          </a:solidFill>
          <a:ln w="12700" cap="flat">
            <a:solidFill>
              <a:srgbClr val="D33D29"/>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900" b="1" dirty="0">
                <a:latin typeface="微软雅黑" panose="020B0503020204020204" pitchFamily="34" charset="-122"/>
                <a:ea typeface="微软雅黑" panose="020B0503020204020204" pitchFamily="34" charset="-122"/>
              </a:rPr>
              <a:t>SIP</a:t>
            </a:r>
            <a:r>
              <a:rPr lang="zh-CN" altLang="en-US" sz="900" b="1" dirty="0">
                <a:latin typeface="微软雅黑" panose="020B0503020204020204" pitchFamily="34" charset="-122"/>
                <a:ea typeface="微软雅黑" panose="020B0503020204020204" pitchFamily="34" charset="-122"/>
              </a:rPr>
              <a:t>设计团队</a:t>
            </a:r>
          </a:p>
        </p:txBody>
      </p:sp>
      <p:sp>
        <p:nvSpPr>
          <p:cNvPr id="90" name="矩形 17">
            <a:extLst>
              <a:ext uri="{FF2B5EF4-FFF2-40B4-BE49-F238E27FC236}">
                <a16:creationId xmlns:a16="http://schemas.microsoft.com/office/drawing/2014/main" id="{C56581DD-0785-6D7D-5E14-B3D27F02B20C}"/>
              </a:ext>
            </a:extLst>
          </p:cNvPr>
          <p:cNvSpPr/>
          <p:nvPr/>
        </p:nvSpPr>
        <p:spPr>
          <a:xfrm>
            <a:off x="3794476" y="6165612"/>
            <a:ext cx="937907" cy="228278"/>
          </a:xfrm>
          <a:prstGeom prst="rect">
            <a:avLst/>
          </a:prstGeom>
          <a:solidFill>
            <a:schemeClr val="bg1"/>
          </a:solidFill>
          <a:ln w="12700" cap="flat">
            <a:solidFill>
              <a:srgbClr val="D33D29"/>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900" b="1" dirty="0">
                <a:latin typeface="微软雅黑" panose="020B0503020204020204" pitchFamily="34" charset="-122"/>
                <a:ea typeface="微软雅黑" panose="020B0503020204020204" pitchFamily="34" charset="-122"/>
              </a:rPr>
              <a:t>PCB</a:t>
            </a:r>
            <a:r>
              <a:rPr lang="zh-CN" altLang="en-US" sz="900" b="1" dirty="0">
                <a:latin typeface="微软雅黑" panose="020B0503020204020204" pitchFamily="34" charset="-122"/>
                <a:ea typeface="微软雅黑" panose="020B0503020204020204" pitchFamily="34" charset="-122"/>
              </a:rPr>
              <a:t>设计团队</a:t>
            </a:r>
          </a:p>
        </p:txBody>
      </p:sp>
      <p:sp>
        <p:nvSpPr>
          <p:cNvPr id="91" name="矩形 17">
            <a:extLst>
              <a:ext uri="{FF2B5EF4-FFF2-40B4-BE49-F238E27FC236}">
                <a16:creationId xmlns:a16="http://schemas.microsoft.com/office/drawing/2014/main" id="{963E11C4-1150-2D2D-3514-5992A9244266}"/>
              </a:ext>
            </a:extLst>
          </p:cNvPr>
          <p:cNvSpPr/>
          <p:nvPr/>
        </p:nvSpPr>
        <p:spPr>
          <a:xfrm>
            <a:off x="2148416" y="6163045"/>
            <a:ext cx="937907" cy="228278"/>
          </a:xfrm>
          <a:prstGeom prst="rect">
            <a:avLst/>
          </a:prstGeom>
          <a:solidFill>
            <a:schemeClr val="bg1"/>
          </a:solidFill>
          <a:ln w="12700" cap="flat">
            <a:solidFill>
              <a:srgbClr val="D33D29"/>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900" b="1" dirty="0">
                <a:latin typeface="微软雅黑" panose="020B0503020204020204" pitchFamily="34" charset="-122"/>
                <a:ea typeface="微软雅黑" panose="020B0503020204020204" pitchFamily="34" charset="-122"/>
              </a:rPr>
              <a:t>软件开发团队</a:t>
            </a:r>
          </a:p>
        </p:txBody>
      </p:sp>
      <p:sp>
        <p:nvSpPr>
          <p:cNvPr id="92" name="矩形 17">
            <a:extLst>
              <a:ext uri="{FF2B5EF4-FFF2-40B4-BE49-F238E27FC236}">
                <a16:creationId xmlns:a16="http://schemas.microsoft.com/office/drawing/2014/main" id="{F684D0C6-E9C1-403E-17D9-01D7F76B4F44}"/>
              </a:ext>
            </a:extLst>
          </p:cNvPr>
          <p:cNvSpPr/>
          <p:nvPr/>
        </p:nvSpPr>
        <p:spPr>
          <a:xfrm>
            <a:off x="5426481" y="6147840"/>
            <a:ext cx="1009683" cy="228278"/>
          </a:xfrm>
          <a:prstGeom prst="rect">
            <a:avLst/>
          </a:prstGeom>
          <a:solidFill>
            <a:schemeClr val="bg1"/>
          </a:solidFill>
          <a:ln w="12700" cap="flat">
            <a:solidFill>
              <a:srgbClr val="D33D29"/>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900" b="1" dirty="0">
                <a:latin typeface="微软雅黑" panose="020B0503020204020204" pitchFamily="34" charset="-122"/>
                <a:ea typeface="微软雅黑" panose="020B0503020204020204" pitchFamily="34" charset="-122"/>
              </a:rPr>
              <a:t>热力电仿真工具</a:t>
            </a:r>
          </a:p>
        </p:txBody>
      </p:sp>
      <p:sp>
        <p:nvSpPr>
          <p:cNvPr id="93" name="矩形 17">
            <a:extLst>
              <a:ext uri="{FF2B5EF4-FFF2-40B4-BE49-F238E27FC236}">
                <a16:creationId xmlns:a16="http://schemas.microsoft.com/office/drawing/2014/main" id="{1936F3AB-B453-8120-11A0-410143C0CEAC}"/>
              </a:ext>
            </a:extLst>
          </p:cNvPr>
          <p:cNvSpPr/>
          <p:nvPr/>
        </p:nvSpPr>
        <p:spPr>
          <a:xfrm>
            <a:off x="5426481" y="5886064"/>
            <a:ext cx="1009683" cy="228278"/>
          </a:xfrm>
          <a:prstGeom prst="rect">
            <a:avLst/>
          </a:prstGeom>
          <a:solidFill>
            <a:schemeClr val="bg1"/>
          </a:solidFill>
          <a:ln w="12700" cap="flat">
            <a:solidFill>
              <a:srgbClr val="D33D29"/>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900" b="1" dirty="0">
                <a:latin typeface="微软雅黑" panose="020B0503020204020204" pitchFamily="34" charset="-122"/>
                <a:ea typeface="微软雅黑" panose="020B0503020204020204" pitchFamily="34" charset="-122"/>
              </a:rPr>
              <a:t>热力电仿真团队</a:t>
            </a:r>
          </a:p>
        </p:txBody>
      </p:sp>
      <p:sp>
        <p:nvSpPr>
          <p:cNvPr id="94" name="矩形 17">
            <a:extLst>
              <a:ext uri="{FF2B5EF4-FFF2-40B4-BE49-F238E27FC236}">
                <a16:creationId xmlns:a16="http://schemas.microsoft.com/office/drawing/2014/main" id="{5EE33016-5375-C46D-A3D3-C4792339FCB1}"/>
              </a:ext>
            </a:extLst>
          </p:cNvPr>
          <p:cNvSpPr/>
          <p:nvPr/>
        </p:nvSpPr>
        <p:spPr>
          <a:xfrm>
            <a:off x="7128611" y="5882483"/>
            <a:ext cx="1009683" cy="228278"/>
          </a:xfrm>
          <a:prstGeom prst="rect">
            <a:avLst/>
          </a:prstGeom>
          <a:solidFill>
            <a:schemeClr val="bg1"/>
          </a:solidFill>
          <a:ln w="12700" cap="flat">
            <a:solidFill>
              <a:srgbClr val="D33D29"/>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900" b="1" dirty="0">
                <a:latin typeface="微软雅黑" panose="020B0503020204020204" pitchFamily="34" charset="-122"/>
                <a:ea typeface="微软雅黑" panose="020B0503020204020204" pitchFamily="34" charset="-122"/>
              </a:rPr>
              <a:t>基板厂</a:t>
            </a:r>
            <a:r>
              <a:rPr lang="en-US" altLang="zh-CN" sz="900" b="1" dirty="0">
                <a:latin typeface="微软雅黑" panose="020B0503020204020204" pitchFamily="34" charset="-122"/>
                <a:ea typeface="微软雅黑" panose="020B0503020204020204" pitchFamily="34" charset="-122"/>
              </a:rPr>
              <a:t>&amp;PCB</a:t>
            </a:r>
            <a:r>
              <a:rPr lang="zh-CN" altLang="en-US" sz="900" b="1" dirty="0">
                <a:latin typeface="微软雅黑" panose="020B0503020204020204" pitchFamily="34" charset="-122"/>
                <a:ea typeface="微软雅黑" panose="020B0503020204020204" pitchFamily="34" charset="-122"/>
              </a:rPr>
              <a:t>厂</a:t>
            </a:r>
          </a:p>
        </p:txBody>
      </p:sp>
      <p:sp>
        <p:nvSpPr>
          <p:cNvPr id="95" name="矩形 17">
            <a:extLst>
              <a:ext uri="{FF2B5EF4-FFF2-40B4-BE49-F238E27FC236}">
                <a16:creationId xmlns:a16="http://schemas.microsoft.com/office/drawing/2014/main" id="{47F17753-9726-C8B3-FF43-FDC68B215AEC}"/>
              </a:ext>
            </a:extLst>
          </p:cNvPr>
          <p:cNvSpPr/>
          <p:nvPr/>
        </p:nvSpPr>
        <p:spPr>
          <a:xfrm>
            <a:off x="8768225" y="5875602"/>
            <a:ext cx="1009683" cy="228278"/>
          </a:xfrm>
          <a:prstGeom prst="rect">
            <a:avLst/>
          </a:prstGeom>
          <a:solidFill>
            <a:schemeClr val="bg1"/>
          </a:solidFill>
          <a:ln w="12700" cap="flat">
            <a:solidFill>
              <a:srgbClr val="D33D29"/>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900" b="1" dirty="0">
                <a:latin typeface="微软雅黑" panose="020B0503020204020204" pitchFamily="34" charset="-122"/>
                <a:ea typeface="微软雅黑" panose="020B0503020204020204" pitchFamily="34" charset="-122"/>
              </a:rPr>
              <a:t>先进封装</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焊接</a:t>
            </a:r>
          </a:p>
        </p:txBody>
      </p:sp>
      <p:sp>
        <p:nvSpPr>
          <p:cNvPr id="96" name="矩形 17">
            <a:extLst>
              <a:ext uri="{FF2B5EF4-FFF2-40B4-BE49-F238E27FC236}">
                <a16:creationId xmlns:a16="http://schemas.microsoft.com/office/drawing/2014/main" id="{7EDAC038-22EC-CAEE-0892-D4EA175125F8}"/>
              </a:ext>
            </a:extLst>
          </p:cNvPr>
          <p:cNvSpPr/>
          <p:nvPr/>
        </p:nvSpPr>
        <p:spPr>
          <a:xfrm>
            <a:off x="10405429" y="5875602"/>
            <a:ext cx="1009683" cy="228278"/>
          </a:xfrm>
          <a:prstGeom prst="rect">
            <a:avLst/>
          </a:prstGeom>
          <a:solidFill>
            <a:schemeClr val="bg1"/>
          </a:solidFill>
          <a:ln w="12700" cap="flat">
            <a:solidFill>
              <a:srgbClr val="D33D29"/>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900" b="1" dirty="0">
                <a:latin typeface="微软雅黑" panose="020B0503020204020204" pitchFamily="34" charset="-122"/>
                <a:ea typeface="微软雅黑" panose="020B0503020204020204" pitchFamily="34" charset="-122"/>
              </a:rPr>
              <a:t>测试</a:t>
            </a:r>
          </a:p>
        </p:txBody>
      </p:sp>
    </p:spTree>
    <p:custDataLst>
      <p:tags r:id="rId1"/>
    </p:custDataLst>
    <p:extLst>
      <p:ext uri="{BB962C8B-B14F-4D97-AF65-F5344CB8AC3E}">
        <p14:creationId xmlns:p14="http://schemas.microsoft.com/office/powerpoint/2010/main" val="2706583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33CF768D-51B2-F604-C797-5075FEED6F63}"/>
              </a:ext>
            </a:extLst>
          </p:cNvPr>
          <p:cNvSpPr/>
          <p:nvPr/>
        </p:nvSpPr>
        <p:spPr>
          <a:xfrm>
            <a:off x="240558" y="4688415"/>
            <a:ext cx="6557805" cy="1588649"/>
          </a:xfrm>
          <a:prstGeom prst="round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BA5DDC87-FD77-A1D7-C967-7FA2A9BD0BDC}"/>
              </a:ext>
            </a:extLst>
          </p:cNvPr>
          <p:cNvSpPr/>
          <p:nvPr/>
        </p:nvSpPr>
        <p:spPr>
          <a:xfrm>
            <a:off x="2455898" y="1009671"/>
            <a:ext cx="1778897" cy="486920"/>
          </a:xfrm>
          <a:prstGeom prst="roundRect">
            <a:avLst>
              <a:gd name="adj" fmla="val 15086"/>
            </a:avLst>
          </a:prstGeom>
          <a:solidFill>
            <a:srgbClr val="F9FDFF"/>
          </a:solidFill>
          <a:ln w="3175">
            <a:solidFill>
              <a:srgbClr val="012F6E"/>
            </a:solidFill>
          </a:ln>
          <a:effectLst>
            <a:outerShdw blurRad="508000" dist="254000" dir="5400000" sx="90000" sy="90000" algn="t" rotWithShape="0">
              <a:srgbClr val="012F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5" name="矩形: 圆角 4">
            <a:extLst>
              <a:ext uri="{FF2B5EF4-FFF2-40B4-BE49-F238E27FC236}">
                <a16:creationId xmlns:a16="http://schemas.microsoft.com/office/drawing/2014/main" id="{7F8BF374-4B7C-C891-BE01-7BDB0D29B0B3}"/>
              </a:ext>
            </a:extLst>
          </p:cNvPr>
          <p:cNvSpPr/>
          <p:nvPr/>
        </p:nvSpPr>
        <p:spPr>
          <a:xfrm>
            <a:off x="4887785" y="1009671"/>
            <a:ext cx="1778897" cy="486920"/>
          </a:xfrm>
          <a:prstGeom prst="roundRect">
            <a:avLst>
              <a:gd name="adj" fmla="val 15086"/>
            </a:avLst>
          </a:prstGeom>
          <a:solidFill>
            <a:srgbClr val="F9FDFF"/>
          </a:solidFill>
          <a:ln w="3175">
            <a:solidFill>
              <a:srgbClr val="012F6E"/>
            </a:solidFill>
          </a:ln>
          <a:effectLst>
            <a:outerShdw blurRad="508000" dist="254000" dir="5400000" sx="90000" sy="90000" algn="t" rotWithShape="0">
              <a:srgbClr val="012F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6" name="矩形: 圆角 5">
            <a:extLst>
              <a:ext uri="{FF2B5EF4-FFF2-40B4-BE49-F238E27FC236}">
                <a16:creationId xmlns:a16="http://schemas.microsoft.com/office/drawing/2014/main" id="{EC4E3462-DC73-FEE3-1C69-1174E9CF5F20}"/>
              </a:ext>
            </a:extLst>
          </p:cNvPr>
          <p:cNvSpPr/>
          <p:nvPr/>
        </p:nvSpPr>
        <p:spPr>
          <a:xfrm>
            <a:off x="7247667" y="1009671"/>
            <a:ext cx="1778897" cy="486920"/>
          </a:xfrm>
          <a:prstGeom prst="roundRect">
            <a:avLst>
              <a:gd name="adj" fmla="val 15086"/>
            </a:avLst>
          </a:prstGeom>
          <a:solidFill>
            <a:srgbClr val="F9FDFF"/>
          </a:solidFill>
          <a:ln w="3175">
            <a:solidFill>
              <a:srgbClr val="012F6E"/>
            </a:solidFill>
          </a:ln>
          <a:effectLst>
            <a:outerShdw blurRad="508000" dist="254000" dir="5400000" sx="90000" sy="90000" algn="t" rotWithShape="0">
              <a:srgbClr val="012F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7" name="矩形: 圆角 6">
            <a:extLst>
              <a:ext uri="{FF2B5EF4-FFF2-40B4-BE49-F238E27FC236}">
                <a16:creationId xmlns:a16="http://schemas.microsoft.com/office/drawing/2014/main" id="{C6F9A3A3-B919-798A-3DEC-43A021FBF2A9}"/>
              </a:ext>
            </a:extLst>
          </p:cNvPr>
          <p:cNvSpPr/>
          <p:nvPr/>
        </p:nvSpPr>
        <p:spPr>
          <a:xfrm>
            <a:off x="240557" y="1660133"/>
            <a:ext cx="2005683" cy="1920063"/>
          </a:xfrm>
          <a:prstGeom prst="roundRect">
            <a:avLst>
              <a:gd name="adj" fmla="val 3948"/>
            </a:avLst>
          </a:prstGeom>
          <a:blipFill>
            <a:blip r:embed="rId3"/>
            <a:srcRect/>
            <a:stretch>
              <a:fillRect l="-14000" r="-14000"/>
            </a:stretch>
          </a:blipFill>
          <a:ln>
            <a:gradFill flip="none" rotWithShape="1">
              <a:gsLst>
                <a:gs pos="0">
                  <a:srgbClr val="1779B2"/>
                </a:gs>
                <a:gs pos="100000">
                  <a:srgbClr val="1779B2">
                    <a:alpha val="0"/>
                  </a:srgbClr>
                </a:gs>
              </a:gsLst>
              <a:lin ang="5400000" scaled="1"/>
              <a:tileRect/>
            </a:gradFill>
          </a:ln>
        </p:spPr>
        <p:style>
          <a:lnRef idx="2">
            <a:schemeClr val="accent1">
              <a:shade val="80000"/>
              <a:hueOff val="0"/>
              <a:satOff val="0"/>
              <a:lumOff val="0"/>
              <a:alphaOff val="0"/>
            </a:schemeClr>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endParaRPr lang="zh-CN" altLang="en-US"/>
          </a:p>
        </p:txBody>
      </p:sp>
      <p:sp>
        <p:nvSpPr>
          <p:cNvPr id="8" name="矩形: 圆角 7">
            <a:extLst>
              <a:ext uri="{FF2B5EF4-FFF2-40B4-BE49-F238E27FC236}">
                <a16:creationId xmlns:a16="http://schemas.microsoft.com/office/drawing/2014/main" id="{0402F4CA-7222-4D53-680C-E8A04463D10A}"/>
              </a:ext>
            </a:extLst>
          </p:cNvPr>
          <p:cNvSpPr/>
          <p:nvPr/>
        </p:nvSpPr>
        <p:spPr>
          <a:xfrm>
            <a:off x="2416299" y="1634918"/>
            <a:ext cx="1936936" cy="1995066"/>
          </a:xfrm>
          <a:prstGeom prst="roundRect">
            <a:avLst>
              <a:gd name="adj" fmla="val 3444"/>
            </a:avLst>
          </a:prstGeom>
          <a:blipFill>
            <a:blip r:embed="rId4"/>
            <a:srcRect/>
            <a:stretch>
              <a:fillRect l="-26000" r="-26000"/>
            </a:stretch>
          </a:blipFill>
          <a:ln>
            <a:gradFill flip="none" rotWithShape="1">
              <a:gsLst>
                <a:gs pos="0">
                  <a:srgbClr val="1779B2"/>
                </a:gs>
                <a:gs pos="100000">
                  <a:srgbClr val="1779B2">
                    <a:alpha val="0"/>
                  </a:srgbClr>
                </a:gs>
              </a:gsLst>
              <a:lin ang="5400000" scaled="1"/>
              <a:tileRect/>
            </a:gradFill>
          </a:ln>
        </p:spPr>
        <p:style>
          <a:lnRef idx="2">
            <a:schemeClr val="accent1">
              <a:shade val="80000"/>
              <a:hueOff val="0"/>
              <a:satOff val="0"/>
              <a:lumOff val="0"/>
              <a:alphaOff val="0"/>
            </a:schemeClr>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endParaRPr lang="zh-CN" altLang="en-US"/>
          </a:p>
        </p:txBody>
      </p:sp>
      <p:sp>
        <p:nvSpPr>
          <p:cNvPr id="9" name="文本框 8">
            <a:extLst>
              <a:ext uri="{FF2B5EF4-FFF2-40B4-BE49-F238E27FC236}">
                <a16:creationId xmlns:a16="http://schemas.microsoft.com/office/drawing/2014/main" id="{39EE7CB1-3ED6-991B-8537-E5837F10181A}"/>
              </a:ext>
            </a:extLst>
          </p:cNvPr>
          <p:cNvSpPr txBox="1"/>
          <p:nvPr/>
        </p:nvSpPr>
        <p:spPr>
          <a:xfrm>
            <a:off x="126273" y="234240"/>
            <a:ext cx="4288353" cy="400110"/>
          </a:xfrm>
          <a:prstGeom prst="rect">
            <a:avLst/>
          </a:prstGeom>
          <a:noFill/>
        </p:spPr>
        <p:txBody>
          <a:bodyPr wrap="none">
            <a:spAutoFit/>
          </a:bodyPr>
          <a:lstStyle/>
          <a:p>
            <a:pPr>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先进封装案例</a:t>
            </a:r>
            <a:r>
              <a:rPr lang="zh-CN" altLang="en-US" sz="2000" b="1" dirty="0">
                <a:solidFill>
                  <a:prstClr val="black"/>
                </a:solidFill>
                <a:latin typeface="微软雅黑" panose="020B0503020204020204" pitchFamily="34" charset="-122"/>
                <a:ea typeface="微软雅黑" panose="020B0503020204020204" pitchFamily="34" charset="-122"/>
              </a:rPr>
              <a:t>：三维高密度通信模组</a:t>
            </a:r>
          </a:p>
        </p:txBody>
      </p:sp>
      <p:sp>
        <p:nvSpPr>
          <p:cNvPr id="10" name="矩形: 圆角 9">
            <a:extLst>
              <a:ext uri="{FF2B5EF4-FFF2-40B4-BE49-F238E27FC236}">
                <a16:creationId xmlns:a16="http://schemas.microsoft.com/office/drawing/2014/main" id="{D8C8B110-485D-C79D-A85F-F1781F62AF47}"/>
              </a:ext>
            </a:extLst>
          </p:cNvPr>
          <p:cNvSpPr/>
          <p:nvPr/>
        </p:nvSpPr>
        <p:spPr>
          <a:xfrm>
            <a:off x="284853" y="1009671"/>
            <a:ext cx="1778897" cy="486920"/>
          </a:xfrm>
          <a:prstGeom prst="roundRect">
            <a:avLst>
              <a:gd name="adj" fmla="val 15086"/>
            </a:avLst>
          </a:prstGeom>
          <a:solidFill>
            <a:srgbClr val="F9FDFF"/>
          </a:solidFill>
          <a:ln w="3175">
            <a:solidFill>
              <a:srgbClr val="012F6E"/>
            </a:solidFill>
          </a:ln>
          <a:effectLst>
            <a:outerShdw blurRad="508000" dist="254000" dir="5400000" sx="90000" sy="90000" algn="t" rotWithShape="0">
              <a:srgbClr val="012F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11" name="矩形 10">
            <a:extLst>
              <a:ext uri="{FF2B5EF4-FFF2-40B4-BE49-F238E27FC236}">
                <a16:creationId xmlns:a16="http://schemas.microsoft.com/office/drawing/2014/main" id="{6BA02F07-603B-0E54-EE18-62296E019B55}"/>
              </a:ext>
            </a:extLst>
          </p:cNvPr>
          <p:cNvSpPr/>
          <p:nvPr/>
        </p:nvSpPr>
        <p:spPr>
          <a:xfrm>
            <a:off x="335369" y="359110"/>
            <a:ext cx="1816453" cy="1211734"/>
          </a:xfrm>
          <a:prstGeom prst="rect">
            <a:avLst/>
          </a:prstGeom>
          <a:no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3535" tIns="113792" rIns="153535" bIns="153535" numCol="1" spcCol="1270" anchor="t" anchorCtr="0">
            <a:spAutoFit/>
          </a:bodyPr>
          <a:lstStyle/>
          <a:p>
            <a:pPr marL="0" lvl="0" indent="0" algn="ctr" defTabSz="711200">
              <a:lnSpc>
                <a:spcPct val="90000"/>
              </a:lnSpc>
              <a:spcBef>
                <a:spcPct val="0"/>
              </a:spcBef>
              <a:spcAft>
                <a:spcPct val="35000"/>
              </a:spcAft>
              <a:buNone/>
            </a:pPr>
            <a:endParaRPr lang="en-US" altLang="zh-CN" b="1" kern="1200" spc="300" dirty="0">
              <a:solidFill>
                <a:srgbClr val="0B235B"/>
              </a:solidFill>
              <a:latin typeface="微软雅黑" panose="020B0503020204020204" pitchFamily="34" charset="-122"/>
              <a:ea typeface="微软雅黑" panose="020B0503020204020204" pitchFamily="34" charset="-122"/>
            </a:endParaRPr>
          </a:p>
          <a:p>
            <a:pPr marL="0" lvl="0" indent="0" algn="ctr" defTabSz="711200">
              <a:lnSpc>
                <a:spcPct val="90000"/>
              </a:lnSpc>
              <a:spcBef>
                <a:spcPct val="0"/>
              </a:spcBef>
              <a:spcAft>
                <a:spcPct val="35000"/>
              </a:spcAft>
              <a:buNone/>
            </a:pPr>
            <a:endParaRPr lang="en-US" altLang="zh-CN" b="1" kern="1200" spc="300" dirty="0">
              <a:solidFill>
                <a:srgbClr val="0B235B"/>
              </a:solidFill>
              <a:latin typeface="微软雅黑" panose="020B0503020204020204" pitchFamily="34" charset="-122"/>
              <a:ea typeface="微软雅黑" panose="020B0503020204020204" pitchFamily="34" charset="-122"/>
            </a:endParaRPr>
          </a:p>
          <a:p>
            <a:pPr marL="0" lvl="0" indent="0" algn="ctr" defTabSz="711200">
              <a:lnSpc>
                <a:spcPct val="90000"/>
              </a:lnSpc>
              <a:spcBef>
                <a:spcPct val="0"/>
              </a:spcBef>
              <a:spcAft>
                <a:spcPct val="35000"/>
              </a:spcAft>
              <a:buNone/>
            </a:pPr>
            <a:r>
              <a:rPr lang="zh-CN" altLang="en-US" b="1" kern="1200" spc="300" dirty="0">
                <a:solidFill>
                  <a:srgbClr val="0B235B"/>
                </a:solidFill>
                <a:latin typeface="微软雅黑" panose="020B0503020204020204" pitchFamily="34" charset="-122"/>
                <a:ea typeface="微软雅黑" panose="020B0503020204020204" pitchFamily="34" charset="-122"/>
              </a:rPr>
              <a:t>原理图设计</a:t>
            </a:r>
          </a:p>
        </p:txBody>
      </p:sp>
      <p:sp>
        <p:nvSpPr>
          <p:cNvPr id="12" name="矩形 11">
            <a:extLst>
              <a:ext uri="{FF2B5EF4-FFF2-40B4-BE49-F238E27FC236}">
                <a16:creationId xmlns:a16="http://schemas.microsoft.com/office/drawing/2014/main" id="{E513AA70-E31B-675A-FEF3-111000E8B37B}"/>
              </a:ext>
            </a:extLst>
          </p:cNvPr>
          <p:cNvSpPr/>
          <p:nvPr/>
        </p:nvSpPr>
        <p:spPr>
          <a:xfrm>
            <a:off x="2473875" y="359109"/>
            <a:ext cx="1816454" cy="1211735"/>
          </a:xfrm>
          <a:prstGeom prst="rect">
            <a:avLst/>
          </a:prstGeom>
          <a:no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3535" tIns="113792" rIns="153535" bIns="153535" numCol="1" spcCol="1270" anchor="t" anchorCtr="0">
            <a:spAutoFit/>
          </a:bodyPr>
          <a:lstStyle/>
          <a:p>
            <a:pPr algn="ctr" defTabSz="711200">
              <a:lnSpc>
                <a:spcPct val="90000"/>
              </a:lnSpc>
              <a:spcBef>
                <a:spcPct val="0"/>
              </a:spcBef>
              <a:spcAft>
                <a:spcPct val="35000"/>
              </a:spcAft>
            </a:pPr>
            <a:endParaRPr lang="en-US" altLang="zh-CN" b="1" spc="300" dirty="0">
              <a:solidFill>
                <a:srgbClr val="0B235B"/>
              </a:solidFill>
              <a:latin typeface="微软雅黑" panose="020B0503020204020204" pitchFamily="34" charset="-122"/>
              <a:ea typeface="微软雅黑" panose="020B0503020204020204" pitchFamily="34" charset="-122"/>
            </a:endParaRPr>
          </a:p>
          <a:p>
            <a:pPr algn="ctr" defTabSz="711200">
              <a:lnSpc>
                <a:spcPct val="90000"/>
              </a:lnSpc>
              <a:spcBef>
                <a:spcPct val="0"/>
              </a:spcBef>
              <a:spcAft>
                <a:spcPct val="35000"/>
              </a:spcAft>
            </a:pPr>
            <a:endParaRPr lang="en-US" altLang="zh-CN" b="1" spc="300" dirty="0">
              <a:solidFill>
                <a:srgbClr val="0B235B"/>
              </a:solidFill>
              <a:latin typeface="微软雅黑" panose="020B0503020204020204" pitchFamily="34" charset="-122"/>
              <a:ea typeface="微软雅黑" panose="020B0503020204020204" pitchFamily="34" charset="-122"/>
            </a:endParaRPr>
          </a:p>
          <a:p>
            <a:pPr algn="ctr" defTabSz="711200">
              <a:lnSpc>
                <a:spcPct val="90000"/>
              </a:lnSpc>
              <a:spcBef>
                <a:spcPct val="0"/>
              </a:spcBef>
              <a:spcAft>
                <a:spcPct val="35000"/>
              </a:spcAft>
            </a:pPr>
            <a:r>
              <a:rPr lang="zh-CN" altLang="en-US" b="1" spc="300" dirty="0">
                <a:solidFill>
                  <a:srgbClr val="0B235B"/>
                </a:solidFill>
                <a:latin typeface="微软雅黑" panose="020B0503020204020204" pitchFamily="34" charset="-122"/>
                <a:ea typeface="微软雅黑" panose="020B0503020204020204" pitchFamily="34" charset="-122"/>
              </a:rPr>
              <a:t>模组设计</a:t>
            </a:r>
          </a:p>
        </p:txBody>
      </p:sp>
      <p:sp>
        <p:nvSpPr>
          <p:cNvPr id="13" name="矩形 12">
            <a:extLst>
              <a:ext uri="{FF2B5EF4-FFF2-40B4-BE49-F238E27FC236}">
                <a16:creationId xmlns:a16="http://schemas.microsoft.com/office/drawing/2014/main" id="{6AE37C34-92A3-7BD9-F97B-4F9129B4D9D9}"/>
              </a:ext>
            </a:extLst>
          </p:cNvPr>
          <p:cNvSpPr/>
          <p:nvPr/>
        </p:nvSpPr>
        <p:spPr>
          <a:xfrm>
            <a:off x="4915313" y="354315"/>
            <a:ext cx="1816454" cy="1557984"/>
          </a:xfrm>
          <a:prstGeom prst="rect">
            <a:avLst/>
          </a:prstGeom>
          <a:no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3535" tIns="113792" rIns="153535" bIns="153535" numCol="1" spcCol="1270" anchor="t" anchorCtr="0">
            <a:spAutoFit/>
          </a:bodyPr>
          <a:lstStyle/>
          <a:p>
            <a:pPr algn="ctr" defTabSz="711200">
              <a:lnSpc>
                <a:spcPct val="90000"/>
              </a:lnSpc>
              <a:spcBef>
                <a:spcPct val="0"/>
              </a:spcBef>
              <a:spcAft>
                <a:spcPct val="35000"/>
              </a:spcAft>
            </a:pPr>
            <a:endParaRPr lang="en-US" altLang="zh-CN" b="1" spc="300" dirty="0">
              <a:solidFill>
                <a:srgbClr val="0B235B"/>
              </a:solidFill>
              <a:latin typeface="微软雅黑" panose="020B0503020204020204" pitchFamily="34" charset="-122"/>
              <a:ea typeface="微软雅黑" panose="020B0503020204020204" pitchFamily="34" charset="-122"/>
            </a:endParaRPr>
          </a:p>
          <a:p>
            <a:pPr algn="ctr" defTabSz="711200">
              <a:lnSpc>
                <a:spcPct val="90000"/>
              </a:lnSpc>
              <a:spcBef>
                <a:spcPct val="0"/>
              </a:spcBef>
              <a:spcAft>
                <a:spcPct val="35000"/>
              </a:spcAft>
            </a:pPr>
            <a:endParaRPr lang="en-US" altLang="zh-CN" b="1" spc="300" dirty="0">
              <a:solidFill>
                <a:srgbClr val="0B235B"/>
              </a:solidFill>
              <a:latin typeface="微软雅黑" panose="020B0503020204020204" pitchFamily="34" charset="-122"/>
              <a:ea typeface="微软雅黑" panose="020B0503020204020204" pitchFamily="34" charset="-122"/>
            </a:endParaRPr>
          </a:p>
          <a:p>
            <a:pPr algn="ctr" defTabSz="711200">
              <a:lnSpc>
                <a:spcPct val="90000"/>
              </a:lnSpc>
              <a:spcBef>
                <a:spcPct val="0"/>
              </a:spcBef>
              <a:spcAft>
                <a:spcPct val="35000"/>
              </a:spcAft>
            </a:pPr>
            <a:r>
              <a:rPr lang="zh-CN" altLang="en-US" b="1" spc="300" dirty="0">
                <a:solidFill>
                  <a:srgbClr val="0B235B"/>
                </a:solidFill>
                <a:latin typeface="微软雅黑" panose="020B0503020204020204" pitchFamily="34" charset="-122"/>
                <a:ea typeface="微软雅黑" panose="020B0503020204020204" pitchFamily="34" charset="-122"/>
              </a:rPr>
              <a:t>电热仿真</a:t>
            </a:r>
            <a:endParaRPr lang="en-US" altLang="zh-CN" b="1" spc="300" dirty="0">
              <a:solidFill>
                <a:srgbClr val="0B235B"/>
              </a:solidFill>
              <a:latin typeface="微软雅黑" panose="020B0503020204020204" pitchFamily="34" charset="-122"/>
              <a:ea typeface="微软雅黑" panose="020B0503020204020204" pitchFamily="34" charset="-122"/>
            </a:endParaRPr>
          </a:p>
          <a:p>
            <a:pPr algn="ctr" defTabSz="711200">
              <a:lnSpc>
                <a:spcPct val="90000"/>
              </a:lnSpc>
              <a:spcBef>
                <a:spcPct val="0"/>
              </a:spcBef>
              <a:spcAft>
                <a:spcPct val="35000"/>
              </a:spcAft>
            </a:pPr>
            <a:endParaRPr lang="zh-CN" altLang="en-US" b="1" spc="300" dirty="0">
              <a:solidFill>
                <a:srgbClr val="0B235B"/>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8B5FCB29-D4AF-44EF-5628-95E46FB2E2EF}"/>
              </a:ext>
            </a:extLst>
          </p:cNvPr>
          <p:cNvSpPr/>
          <p:nvPr/>
        </p:nvSpPr>
        <p:spPr>
          <a:xfrm>
            <a:off x="7295829" y="354315"/>
            <a:ext cx="1816453" cy="1211735"/>
          </a:xfrm>
          <a:prstGeom prst="rect">
            <a:avLst/>
          </a:prstGeom>
          <a:no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3535" tIns="113792" rIns="153535" bIns="153535" numCol="1" spcCol="1270" anchor="t" anchorCtr="0">
            <a:spAutoFit/>
          </a:bodyPr>
          <a:lstStyle/>
          <a:p>
            <a:pPr algn="ctr" defTabSz="711200">
              <a:lnSpc>
                <a:spcPct val="90000"/>
              </a:lnSpc>
              <a:spcBef>
                <a:spcPct val="0"/>
              </a:spcBef>
              <a:spcAft>
                <a:spcPct val="35000"/>
              </a:spcAft>
            </a:pPr>
            <a:endParaRPr lang="en-US" altLang="zh-CN" b="1" spc="300" dirty="0">
              <a:solidFill>
                <a:srgbClr val="0B235B"/>
              </a:solidFill>
              <a:latin typeface="微软雅黑" panose="020B0503020204020204" pitchFamily="34" charset="-122"/>
              <a:ea typeface="微软雅黑" panose="020B0503020204020204" pitchFamily="34" charset="-122"/>
            </a:endParaRPr>
          </a:p>
          <a:p>
            <a:pPr algn="ctr" defTabSz="711200">
              <a:lnSpc>
                <a:spcPct val="90000"/>
              </a:lnSpc>
              <a:spcBef>
                <a:spcPct val="0"/>
              </a:spcBef>
              <a:spcAft>
                <a:spcPct val="35000"/>
              </a:spcAft>
            </a:pPr>
            <a:endParaRPr lang="en-US" altLang="zh-CN" b="1" spc="300" dirty="0">
              <a:solidFill>
                <a:srgbClr val="0B235B"/>
              </a:solidFill>
              <a:latin typeface="微软雅黑" panose="020B0503020204020204" pitchFamily="34" charset="-122"/>
              <a:ea typeface="微软雅黑" panose="020B0503020204020204" pitchFamily="34" charset="-122"/>
            </a:endParaRPr>
          </a:p>
          <a:p>
            <a:pPr algn="ctr" defTabSz="711200">
              <a:lnSpc>
                <a:spcPct val="90000"/>
              </a:lnSpc>
              <a:spcBef>
                <a:spcPct val="0"/>
              </a:spcBef>
              <a:spcAft>
                <a:spcPct val="35000"/>
              </a:spcAft>
            </a:pPr>
            <a:r>
              <a:rPr lang="zh-CN" altLang="en-US" b="1" spc="300" dirty="0">
                <a:solidFill>
                  <a:srgbClr val="0B235B"/>
                </a:solidFill>
                <a:latin typeface="微软雅黑" panose="020B0503020204020204" pitchFamily="34" charset="-122"/>
                <a:ea typeface="微软雅黑" panose="020B0503020204020204" pitchFamily="34" charset="-122"/>
              </a:rPr>
              <a:t>微组装</a:t>
            </a:r>
          </a:p>
        </p:txBody>
      </p:sp>
      <p:pic>
        <p:nvPicPr>
          <p:cNvPr id="15" name="图片 14">
            <a:extLst>
              <a:ext uri="{FF2B5EF4-FFF2-40B4-BE49-F238E27FC236}">
                <a16:creationId xmlns:a16="http://schemas.microsoft.com/office/drawing/2014/main" id="{AD1D2662-531C-6BE7-272A-5E0DFA685716}"/>
              </a:ext>
            </a:extLst>
          </p:cNvPr>
          <p:cNvPicPr>
            <a:picLocks noChangeAspect="1"/>
          </p:cNvPicPr>
          <p:nvPr/>
        </p:nvPicPr>
        <p:blipFill>
          <a:blip r:embed="rId5"/>
          <a:stretch>
            <a:fillRect/>
          </a:stretch>
        </p:blipFill>
        <p:spPr>
          <a:xfrm>
            <a:off x="7203527" y="1634918"/>
            <a:ext cx="1964702" cy="1983641"/>
          </a:xfrm>
          <a:prstGeom prst="rect">
            <a:avLst/>
          </a:prstGeom>
          <a:noFill/>
          <a:ln w="9525">
            <a:noFill/>
          </a:ln>
        </p:spPr>
      </p:pic>
      <p:pic>
        <p:nvPicPr>
          <p:cNvPr id="16" name="图片 15">
            <a:extLst>
              <a:ext uri="{FF2B5EF4-FFF2-40B4-BE49-F238E27FC236}">
                <a16:creationId xmlns:a16="http://schemas.microsoft.com/office/drawing/2014/main" id="{E04F6D58-5462-CC71-248C-D7562D8414B1}"/>
              </a:ext>
            </a:extLst>
          </p:cNvPr>
          <p:cNvPicPr>
            <a:picLocks noChangeAspect="1"/>
          </p:cNvPicPr>
          <p:nvPr/>
        </p:nvPicPr>
        <p:blipFill>
          <a:blip r:embed="rId6"/>
          <a:stretch>
            <a:fillRect/>
          </a:stretch>
        </p:blipFill>
        <p:spPr>
          <a:xfrm>
            <a:off x="7203527" y="3797082"/>
            <a:ext cx="1964702" cy="1977723"/>
          </a:xfrm>
          <a:prstGeom prst="rect">
            <a:avLst/>
          </a:prstGeom>
          <a:noFill/>
          <a:ln w="9525">
            <a:noFill/>
          </a:ln>
        </p:spPr>
      </p:pic>
      <p:graphicFrame>
        <p:nvGraphicFramePr>
          <p:cNvPr id="17" name="对象 16">
            <a:extLst>
              <a:ext uri="{FF2B5EF4-FFF2-40B4-BE49-F238E27FC236}">
                <a16:creationId xmlns:a16="http://schemas.microsoft.com/office/drawing/2014/main" id="{CF598C04-2601-D87C-0371-7515B48B0620}"/>
              </a:ext>
            </a:extLst>
          </p:cNvPr>
          <p:cNvGraphicFramePr>
            <a:graphicFrameLocks noChangeAspect="1"/>
          </p:cNvGraphicFramePr>
          <p:nvPr>
            <p:extLst>
              <p:ext uri="{D42A27DB-BD31-4B8C-83A1-F6EECF244321}">
                <p14:modId xmlns:p14="http://schemas.microsoft.com/office/powerpoint/2010/main" val="1936162024"/>
              </p:ext>
            </p:extLst>
          </p:nvPr>
        </p:nvGraphicFramePr>
        <p:xfrm>
          <a:off x="312857" y="5259383"/>
          <a:ext cx="6485506" cy="991083"/>
        </p:xfrm>
        <a:graphic>
          <a:graphicData uri="http://schemas.openxmlformats.org/presentationml/2006/ole">
            <mc:AlternateContent xmlns:mc="http://schemas.openxmlformats.org/markup-compatibility/2006">
              <mc:Choice xmlns:v="urn:schemas-microsoft-com:vml" Requires="v">
                <p:oleObj name="Visio" r:id="rId7" imgW="9039376" imgH="1371600" progId="Visio.Drawing.15">
                  <p:embed/>
                </p:oleObj>
              </mc:Choice>
              <mc:Fallback>
                <p:oleObj name="Visio" r:id="rId7" imgW="9039376" imgH="1371600" progId="Visio.Drawing.15">
                  <p:embed/>
                  <p:pic>
                    <p:nvPicPr>
                      <p:cNvPr id="50" name="对象 49">
                        <a:extLst>
                          <a:ext uri="{FF2B5EF4-FFF2-40B4-BE49-F238E27FC236}">
                            <a16:creationId xmlns:a16="http://schemas.microsoft.com/office/drawing/2014/main" id="{4BB6B6B4-02A1-31B9-3C06-F9BFD92B5D78}"/>
                          </a:ext>
                        </a:extLst>
                      </p:cNvPr>
                      <p:cNvPicPr>
                        <a:picLocks noChangeAspect="1" noChangeArrowheads="1"/>
                      </p:cNvPicPr>
                      <p:nvPr/>
                    </p:nvPicPr>
                    <p:blipFill>
                      <a:blip r:embed="rId8"/>
                      <a:srcRect/>
                      <a:stretch>
                        <a:fillRect/>
                      </a:stretch>
                    </p:blipFill>
                    <p:spPr bwMode="auto">
                      <a:xfrm>
                        <a:off x="312857" y="5259383"/>
                        <a:ext cx="6485506" cy="991083"/>
                      </a:xfrm>
                      <a:prstGeom prst="rect">
                        <a:avLst/>
                      </a:prstGeom>
                      <a:noFill/>
                    </p:spPr>
                  </p:pic>
                </p:oleObj>
              </mc:Fallback>
            </mc:AlternateContent>
          </a:graphicData>
        </a:graphic>
      </p:graphicFrame>
      <p:pic>
        <p:nvPicPr>
          <p:cNvPr id="18" name="图片 17">
            <a:extLst>
              <a:ext uri="{FF2B5EF4-FFF2-40B4-BE49-F238E27FC236}">
                <a16:creationId xmlns:a16="http://schemas.microsoft.com/office/drawing/2014/main" id="{7C543036-1521-DE10-1631-F86E295028E6}"/>
              </a:ext>
            </a:extLst>
          </p:cNvPr>
          <p:cNvPicPr>
            <a:picLocks noChangeAspect="1"/>
          </p:cNvPicPr>
          <p:nvPr/>
        </p:nvPicPr>
        <p:blipFill>
          <a:blip r:embed="rId9"/>
          <a:stretch>
            <a:fillRect/>
          </a:stretch>
        </p:blipFill>
        <p:spPr>
          <a:xfrm>
            <a:off x="4587027" y="1660134"/>
            <a:ext cx="2376056" cy="1139537"/>
          </a:xfrm>
          <a:prstGeom prst="rect">
            <a:avLst/>
          </a:prstGeom>
        </p:spPr>
      </p:pic>
      <p:pic>
        <p:nvPicPr>
          <p:cNvPr id="19" name="图片 18">
            <a:extLst>
              <a:ext uri="{FF2B5EF4-FFF2-40B4-BE49-F238E27FC236}">
                <a16:creationId xmlns:a16="http://schemas.microsoft.com/office/drawing/2014/main" id="{292678F0-0F6A-CA9C-371E-9E07A7775D69}"/>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87027" y="2858383"/>
            <a:ext cx="2376056" cy="1557739"/>
          </a:xfrm>
          <a:prstGeom prst="rect">
            <a:avLst/>
          </a:prstGeom>
          <a:noFill/>
          <a:ln>
            <a:noFill/>
          </a:ln>
        </p:spPr>
      </p:pic>
      <p:pic>
        <p:nvPicPr>
          <p:cNvPr id="20" name="图片 19">
            <a:extLst>
              <a:ext uri="{FF2B5EF4-FFF2-40B4-BE49-F238E27FC236}">
                <a16:creationId xmlns:a16="http://schemas.microsoft.com/office/drawing/2014/main" id="{2F42065F-D4B2-BB6F-AD1D-1932349CB7B1}"/>
              </a:ext>
            </a:extLst>
          </p:cNvPr>
          <p:cNvPicPr>
            <a:picLocks noChangeAspect="1"/>
          </p:cNvPicPr>
          <p:nvPr/>
        </p:nvPicPr>
        <p:blipFill>
          <a:blip r:embed="rId11"/>
          <a:stretch>
            <a:fillRect/>
          </a:stretch>
        </p:blipFill>
        <p:spPr>
          <a:xfrm rot="16200000">
            <a:off x="10073091" y="987063"/>
            <a:ext cx="1314145" cy="2609851"/>
          </a:xfrm>
          <a:prstGeom prst="rect">
            <a:avLst/>
          </a:prstGeom>
        </p:spPr>
      </p:pic>
      <p:sp>
        <p:nvSpPr>
          <p:cNvPr id="21" name="矩形: 圆角 20">
            <a:extLst>
              <a:ext uri="{FF2B5EF4-FFF2-40B4-BE49-F238E27FC236}">
                <a16:creationId xmlns:a16="http://schemas.microsoft.com/office/drawing/2014/main" id="{D8213759-20EF-520E-C811-53D8C6098167}"/>
              </a:ext>
            </a:extLst>
          </p:cNvPr>
          <p:cNvSpPr/>
          <p:nvPr/>
        </p:nvSpPr>
        <p:spPr>
          <a:xfrm>
            <a:off x="9741947" y="999929"/>
            <a:ext cx="1778897" cy="486920"/>
          </a:xfrm>
          <a:prstGeom prst="roundRect">
            <a:avLst>
              <a:gd name="adj" fmla="val 15086"/>
            </a:avLst>
          </a:prstGeom>
          <a:solidFill>
            <a:srgbClr val="F9FDFF"/>
          </a:solidFill>
          <a:ln w="3175">
            <a:solidFill>
              <a:srgbClr val="012F6E"/>
            </a:solidFill>
          </a:ln>
          <a:effectLst>
            <a:outerShdw blurRad="508000" dist="254000" dir="5400000" sx="90000" sy="90000" algn="t" rotWithShape="0">
              <a:srgbClr val="012F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22" name="矩形 21">
            <a:extLst>
              <a:ext uri="{FF2B5EF4-FFF2-40B4-BE49-F238E27FC236}">
                <a16:creationId xmlns:a16="http://schemas.microsoft.com/office/drawing/2014/main" id="{8F64187E-7FA4-511A-A814-58E1E6AE88E0}"/>
              </a:ext>
            </a:extLst>
          </p:cNvPr>
          <p:cNvSpPr/>
          <p:nvPr/>
        </p:nvSpPr>
        <p:spPr>
          <a:xfrm>
            <a:off x="9816892" y="354314"/>
            <a:ext cx="1816453" cy="1211735"/>
          </a:xfrm>
          <a:prstGeom prst="rect">
            <a:avLst/>
          </a:prstGeom>
          <a:no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3535" tIns="113792" rIns="153535" bIns="153535" numCol="1" spcCol="1270" anchor="t" anchorCtr="0">
            <a:spAutoFit/>
          </a:bodyPr>
          <a:lstStyle/>
          <a:p>
            <a:pPr algn="ctr" defTabSz="711200">
              <a:lnSpc>
                <a:spcPct val="90000"/>
              </a:lnSpc>
              <a:spcBef>
                <a:spcPct val="0"/>
              </a:spcBef>
              <a:spcAft>
                <a:spcPct val="35000"/>
              </a:spcAft>
            </a:pPr>
            <a:endParaRPr lang="en-US" altLang="zh-CN" b="1" spc="300" dirty="0">
              <a:solidFill>
                <a:srgbClr val="0B235B"/>
              </a:solidFill>
              <a:latin typeface="微软雅黑" panose="020B0503020204020204" pitchFamily="34" charset="-122"/>
              <a:ea typeface="微软雅黑" panose="020B0503020204020204" pitchFamily="34" charset="-122"/>
            </a:endParaRPr>
          </a:p>
          <a:p>
            <a:pPr algn="ctr" defTabSz="711200">
              <a:lnSpc>
                <a:spcPct val="90000"/>
              </a:lnSpc>
              <a:spcBef>
                <a:spcPct val="0"/>
              </a:spcBef>
              <a:spcAft>
                <a:spcPct val="35000"/>
              </a:spcAft>
            </a:pPr>
            <a:endParaRPr lang="en-US" altLang="zh-CN" b="1" spc="300" dirty="0">
              <a:solidFill>
                <a:srgbClr val="0B235B"/>
              </a:solidFill>
              <a:latin typeface="微软雅黑" panose="020B0503020204020204" pitchFamily="34" charset="-122"/>
              <a:ea typeface="微软雅黑" panose="020B0503020204020204" pitchFamily="34" charset="-122"/>
            </a:endParaRPr>
          </a:p>
          <a:p>
            <a:pPr algn="ctr" defTabSz="711200">
              <a:lnSpc>
                <a:spcPct val="90000"/>
              </a:lnSpc>
              <a:spcBef>
                <a:spcPct val="0"/>
              </a:spcBef>
              <a:spcAft>
                <a:spcPct val="35000"/>
              </a:spcAft>
            </a:pPr>
            <a:r>
              <a:rPr lang="zh-CN" altLang="en-US" b="1" spc="300" dirty="0">
                <a:solidFill>
                  <a:srgbClr val="0B235B"/>
                </a:solidFill>
                <a:latin typeface="微软雅黑" panose="020B0503020204020204" pitchFamily="34" charset="-122"/>
                <a:ea typeface="微软雅黑" panose="020B0503020204020204" pitchFamily="34" charset="-122"/>
              </a:rPr>
              <a:t>功能测试</a:t>
            </a:r>
          </a:p>
        </p:txBody>
      </p:sp>
      <p:sp>
        <p:nvSpPr>
          <p:cNvPr id="23" name="矩形: 圆角 22">
            <a:extLst>
              <a:ext uri="{FF2B5EF4-FFF2-40B4-BE49-F238E27FC236}">
                <a16:creationId xmlns:a16="http://schemas.microsoft.com/office/drawing/2014/main" id="{EEF76782-C585-8A26-FFD0-2C2CDE5CFBF8}"/>
              </a:ext>
            </a:extLst>
          </p:cNvPr>
          <p:cNvSpPr/>
          <p:nvPr/>
        </p:nvSpPr>
        <p:spPr>
          <a:xfrm>
            <a:off x="2590784" y="4786353"/>
            <a:ext cx="1778897" cy="486920"/>
          </a:xfrm>
          <a:prstGeom prst="roundRect">
            <a:avLst>
              <a:gd name="adj" fmla="val 15086"/>
            </a:avLst>
          </a:prstGeom>
          <a:solidFill>
            <a:srgbClr val="F9FDFF"/>
          </a:solidFill>
          <a:ln w="3175">
            <a:solidFill>
              <a:srgbClr val="012F6E"/>
            </a:solidFill>
          </a:ln>
          <a:effectLst>
            <a:outerShdw blurRad="508000" dist="254000" dir="5400000" sx="90000" sy="90000" algn="t" rotWithShape="0">
              <a:srgbClr val="012F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24" name="矩形 23">
            <a:extLst>
              <a:ext uri="{FF2B5EF4-FFF2-40B4-BE49-F238E27FC236}">
                <a16:creationId xmlns:a16="http://schemas.microsoft.com/office/drawing/2014/main" id="{0735C7EC-EF4B-4122-83ED-3729E575F81A}"/>
              </a:ext>
            </a:extLst>
          </p:cNvPr>
          <p:cNvSpPr/>
          <p:nvPr/>
        </p:nvSpPr>
        <p:spPr>
          <a:xfrm>
            <a:off x="2573108" y="4135978"/>
            <a:ext cx="1816453" cy="1211735"/>
          </a:xfrm>
          <a:prstGeom prst="rect">
            <a:avLst/>
          </a:prstGeom>
          <a:no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3535" tIns="113792" rIns="153535" bIns="153535" numCol="1" spcCol="1270" anchor="t" anchorCtr="0">
            <a:spAutoFit/>
          </a:bodyPr>
          <a:lstStyle/>
          <a:p>
            <a:pPr algn="ctr" defTabSz="711200">
              <a:lnSpc>
                <a:spcPct val="90000"/>
              </a:lnSpc>
              <a:spcBef>
                <a:spcPct val="0"/>
              </a:spcBef>
              <a:spcAft>
                <a:spcPct val="35000"/>
              </a:spcAft>
            </a:pPr>
            <a:endParaRPr lang="en-US" altLang="zh-CN" b="1" spc="300" dirty="0">
              <a:solidFill>
                <a:srgbClr val="0B235B"/>
              </a:solidFill>
              <a:latin typeface="微软雅黑" panose="020B0503020204020204" pitchFamily="34" charset="-122"/>
              <a:ea typeface="微软雅黑" panose="020B0503020204020204" pitchFamily="34" charset="-122"/>
            </a:endParaRPr>
          </a:p>
          <a:p>
            <a:pPr algn="ctr" defTabSz="711200">
              <a:lnSpc>
                <a:spcPct val="90000"/>
              </a:lnSpc>
              <a:spcBef>
                <a:spcPct val="0"/>
              </a:spcBef>
              <a:spcAft>
                <a:spcPct val="35000"/>
              </a:spcAft>
            </a:pPr>
            <a:endParaRPr lang="en-US" altLang="zh-CN" b="1" spc="300" dirty="0">
              <a:solidFill>
                <a:srgbClr val="0B235B"/>
              </a:solidFill>
              <a:latin typeface="微软雅黑" panose="020B0503020204020204" pitchFamily="34" charset="-122"/>
              <a:ea typeface="微软雅黑" panose="020B0503020204020204" pitchFamily="34" charset="-122"/>
            </a:endParaRPr>
          </a:p>
          <a:p>
            <a:pPr algn="ctr" defTabSz="711200">
              <a:lnSpc>
                <a:spcPct val="90000"/>
              </a:lnSpc>
              <a:spcBef>
                <a:spcPct val="0"/>
              </a:spcBef>
              <a:spcAft>
                <a:spcPct val="35000"/>
              </a:spcAft>
            </a:pPr>
            <a:r>
              <a:rPr lang="zh-CN" altLang="en-US" b="1" spc="300" dirty="0">
                <a:solidFill>
                  <a:srgbClr val="0B235B"/>
                </a:solidFill>
                <a:latin typeface="微软雅黑" panose="020B0503020204020204" pitchFamily="34" charset="-122"/>
                <a:ea typeface="微软雅黑" panose="020B0503020204020204" pitchFamily="34" charset="-122"/>
              </a:rPr>
              <a:t>模组结构</a:t>
            </a:r>
          </a:p>
        </p:txBody>
      </p:sp>
      <p:pic>
        <p:nvPicPr>
          <p:cNvPr id="25" name="图片 24">
            <a:extLst>
              <a:ext uri="{FF2B5EF4-FFF2-40B4-BE49-F238E27FC236}">
                <a16:creationId xmlns:a16="http://schemas.microsoft.com/office/drawing/2014/main" id="{0976DF7E-62CC-7F47-FD40-B12D856F3A03}"/>
              </a:ext>
            </a:extLst>
          </p:cNvPr>
          <p:cNvPicPr>
            <a:picLocks noChangeAspect="1"/>
          </p:cNvPicPr>
          <p:nvPr/>
        </p:nvPicPr>
        <p:blipFill>
          <a:blip r:embed="rId12"/>
          <a:stretch>
            <a:fillRect/>
          </a:stretch>
        </p:blipFill>
        <p:spPr>
          <a:xfrm>
            <a:off x="9415170" y="3169451"/>
            <a:ext cx="2620631" cy="1474105"/>
          </a:xfrm>
          <a:prstGeom prst="rect">
            <a:avLst/>
          </a:prstGeom>
        </p:spPr>
      </p:pic>
      <p:pic>
        <p:nvPicPr>
          <p:cNvPr id="26" name="图片 25">
            <a:extLst>
              <a:ext uri="{FF2B5EF4-FFF2-40B4-BE49-F238E27FC236}">
                <a16:creationId xmlns:a16="http://schemas.microsoft.com/office/drawing/2014/main" id="{B44AD16D-9258-6C82-BA79-B8AFE89667DB}"/>
              </a:ext>
            </a:extLst>
          </p:cNvPr>
          <p:cNvPicPr>
            <a:picLocks noChangeAspect="1"/>
          </p:cNvPicPr>
          <p:nvPr/>
        </p:nvPicPr>
        <p:blipFill>
          <a:blip r:embed="rId13"/>
          <a:stretch>
            <a:fillRect/>
          </a:stretch>
        </p:blipFill>
        <p:spPr>
          <a:xfrm>
            <a:off x="2416299" y="3385335"/>
            <a:ext cx="1953382" cy="1233954"/>
          </a:xfrm>
          <a:prstGeom prst="rect">
            <a:avLst/>
          </a:prstGeom>
        </p:spPr>
      </p:pic>
      <p:sp>
        <p:nvSpPr>
          <p:cNvPr id="27" name="矩形 26">
            <a:extLst>
              <a:ext uri="{FF2B5EF4-FFF2-40B4-BE49-F238E27FC236}">
                <a16:creationId xmlns:a16="http://schemas.microsoft.com/office/drawing/2014/main" id="{8CB3CE35-7D01-A594-E19C-3DDE2B9B8255}"/>
              </a:ext>
            </a:extLst>
          </p:cNvPr>
          <p:cNvSpPr/>
          <p:nvPr/>
        </p:nvSpPr>
        <p:spPr>
          <a:xfrm>
            <a:off x="1174301" y="5259383"/>
            <a:ext cx="803586" cy="209557"/>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宋体" panose="02010600030101010101" pitchFamily="2" charset="-122"/>
                <a:ea typeface="宋体" panose="02010600030101010101" pitchFamily="2" charset="-122"/>
              </a:rPr>
              <a:t>ARM</a:t>
            </a:r>
            <a:endParaRPr lang="zh-CN" altLang="en-US" sz="1400" b="1" dirty="0">
              <a:solidFill>
                <a:schemeClr val="tx1"/>
              </a:solidFill>
              <a:latin typeface="宋体" panose="02010600030101010101" pitchFamily="2" charset="-122"/>
              <a:ea typeface="宋体" panose="02010600030101010101" pitchFamily="2" charset="-122"/>
            </a:endParaRPr>
          </a:p>
        </p:txBody>
      </p:sp>
      <p:sp>
        <p:nvSpPr>
          <p:cNvPr id="28" name="矩形 27">
            <a:extLst>
              <a:ext uri="{FF2B5EF4-FFF2-40B4-BE49-F238E27FC236}">
                <a16:creationId xmlns:a16="http://schemas.microsoft.com/office/drawing/2014/main" id="{93A48540-F48E-868F-EFF9-AB9266850C02}"/>
              </a:ext>
            </a:extLst>
          </p:cNvPr>
          <p:cNvSpPr/>
          <p:nvPr/>
        </p:nvSpPr>
        <p:spPr>
          <a:xfrm>
            <a:off x="3023771" y="5294470"/>
            <a:ext cx="1120846" cy="2095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宋体" panose="02010600030101010101" pitchFamily="2" charset="-122"/>
                <a:ea typeface="宋体" panose="02010600030101010101" pitchFamily="2" charset="-122"/>
              </a:rPr>
              <a:t>FPGA</a:t>
            </a:r>
            <a:endParaRPr lang="zh-CN" altLang="en-US" sz="1400" b="1" dirty="0">
              <a:solidFill>
                <a:schemeClr val="tx1"/>
              </a:solidFill>
              <a:latin typeface="宋体" panose="02010600030101010101" pitchFamily="2" charset="-122"/>
              <a:ea typeface="宋体" panose="02010600030101010101" pitchFamily="2" charset="-122"/>
            </a:endParaRPr>
          </a:p>
        </p:txBody>
      </p:sp>
      <p:sp>
        <p:nvSpPr>
          <p:cNvPr id="29" name="矩形 28">
            <a:extLst>
              <a:ext uri="{FF2B5EF4-FFF2-40B4-BE49-F238E27FC236}">
                <a16:creationId xmlns:a16="http://schemas.microsoft.com/office/drawing/2014/main" id="{BB569949-C142-7E73-9201-484E8A759974}"/>
              </a:ext>
            </a:extLst>
          </p:cNvPr>
          <p:cNvSpPr/>
          <p:nvPr/>
        </p:nvSpPr>
        <p:spPr>
          <a:xfrm>
            <a:off x="4850163" y="5259383"/>
            <a:ext cx="820111" cy="2095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宋体" panose="02010600030101010101" pitchFamily="2" charset="-122"/>
                <a:ea typeface="宋体" panose="02010600030101010101" pitchFamily="2" charset="-122"/>
              </a:rPr>
              <a:t>SOC</a:t>
            </a:r>
            <a:endParaRPr lang="zh-CN" altLang="en-US" sz="1400" b="1" dirty="0">
              <a:solidFill>
                <a:schemeClr val="tx1"/>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4051280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58579-A4D5-F99E-E9B8-0E291337FA30}"/>
              </a:ext>
            </a:extLst>
          </p:cNvPr>
          <p:cNvSpPr txBox="1">
            <a:spLocks noChangeArrowheads="1"/>
          </p:cNvSpPr>
          <p:nvPr/>
        </p:nvSpPr>
        <p:spPr>
          <a:xfrm>
            <a:off x="116073" y="220591"/>
            <a:ext cx="8390082" cy="743746"/>
          </a:xfrm>
          <a:prstGeom prst="rect">
            <a:avLst/>
          </a:prstGeom>
        </p:spPr>
        <p:txBody>
          <a:bodyPr>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苏州思普微电子科技有限介绍</a:t>
            </a:r>
          </a:p>
        </p:txBody>
      </p:sp>
      <p:grpSp>
        <p:nvGrpSpPr>
          <p:cNvPr id="45" name="组合 44">
            <a:extLst>
              <a:ext uri="{FF2B5EF4-FFF2-40B4-BE49-F238E27FC236}">
                <a16:creationId xmlns:a16="http://schemas.microsoft.com/office/drawing/2014/main" id="{8F98E905-EFCD-3C99-3F7A-1832257EF1A5}"/>
              </a:ext>
            </a:extLst>
          </p:cNvPr>
          <p:cNvGrpSpPr/>
          <p:nvPr/>
        </p:nvGrpSpPr>
        <p:grpSpPr>
          <a:xfrm>
            <a:off x="0" y="1506716"/>
            <a:ext cx="12192000" cy="1582891"/>
            <a:chOff x="31668" y="5095570"/>
            <a:chExt cx="12192000" cy="1582891"/>
          </a:xfrm>
          <a:solidFill>
            <a:srgbClr val="0070C0"/>
          </a:solidFill>
        </p:grpSpPr>
        <p:sp>
          <p:nvSpPr>
            <p:cNvPr id="46" name="TextBox 3">
              <a:extLst>
                <a:ext uri="{FF2B5EF4-FFF2-40B4-BE49-F238E27FC236}">
                  <a16:creationId xmlns:a16="http://schemas.microsoft.com/office/drawing/2014/main" id="{4B957C57-4462-6E9F-2B95-0C3C44C451DF}"/>
                </a:ext>
              </a:extLst>
            </p:cNvPr>
            <p:cNvSpPr txBox="1"/>
            <p:nvPr/>
          </p:nvSpPr>
          <p:spPr>
            <a:xfrm>
              <a:off x="31668" y="5095570"/>
              <a:ext cx="12192000" cy="1582891"/>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400" dirty="0">
                <a:sym typeface="Calibri"/>
              </a:endParaRPr>
            </a:p>
          </p:txBody>
        </p:sp>
        <p:sp>
          <p:nvSpPr>
            <p:cNvPr id="47" name="TextBox 1">
              <a:extLst>
                <a:ext uri="{FF2B5EF4-FFF2-40B4-BE49-F238E27FC236}">
                  <a16:creationId xmlns:a16="http://schemas.microsoft.com/office/drawing/2014/main" id="{E6B3DCDF-50D5-2FCD-CF33-75EDC97F29CE}"/>
                </a:ext>
              </a:extLst>
            </p:cNvPr>
            <p:cNvSpPr txBox="1"/>
            <p:nvPr/>
          </p:nvSpPr>
          <p:spPr>
            <a:xfrm>
              <a:off x="627413" y="5624842"/>
              <a:ext cx="11360728" cy="455446"/>
            </a:xfrm>
            <a:prstGeom prst="rect">
              <a:avLst/>
            </a:prstGeom>
            <a:grpFill/>
          </p:spPr>
          <p:txBody>
            <a:bodyPr wrap="square" lIns="0" tIns="0" rIns="0" rtlCol="0">
              <a:spAutoFit/>
            </a:bodyPr>
            <a:lstStyle/>
            <a:p>
              <a:pPr algn="l">
                <a:lnSpc>
                  <a:spcPct val="150000"/>
                </a:lnSpc>
              </a:pPr>
              <a:r>
                <a:rPr lang="zh-CN" altLang="en-US" sz="2000" dirty="0">
                  <a:solidFill>
                    <a:schemeClr val="bg1"/>
                  </a:solidFill>
                  <a:latin typeface="微软雅黑 Light" panose="020B0502040204020203" pitchFamily="34" charset="-122"/>
                  <a:ea typeface="微软雅黑 Light" panose="020B0502040204020203" pitchFamily="34" charset="-122"/>
                  <a:cs typeface="宋体" panose="02010600030101010101" pitchFamily="2" charset="-122"/>
                </a:rPr>
                <a:t> </a:t>
              </a:r>
              <a:r>
                <a:rPr lang="en-US" altLang="zh-CN" sz="2000" dirty="0">
                  <a:solidFill>
                    <a:schemeClr val="bg1"/>
                  </a:solidFill>
                  <a:latin typeface="微软雅黑 Light" panose="020B0502040204020203" pitchFamily="34" charset="-122"/>
                  <a:ea typeface="微软雅黑 Light" panose="020B0502040204020203" pitchFamily="34" charset="-122"/>
                  <a:cs typeface="宋体" panose="02010600030101010101" pitchFamily="2" charset="-122"/>
                </a:rPr>
                <a:t>2019</a:t>
              </a:r>
              <a:r>
                <a:rPr lang="zh-CN" altLang="en-US" sz="2000" dirty="0">
                  <a:solidFill>
                    <a:schemeClr val="bg1"/>
                  </a:solidFill>
                  <a:latin typeface="微软雅黑 Light" panose="020B0502040204020203" pitchFamily="34" charset="-122"/>
                  <a:ea typeface="微软雅黑 Light" panose="020B0502040204020203" pitchFamily="34" charset="-122"/>
                  <a:cs typeface="宋体" panose="02010600030101010101" pitchFamily="2" charset="-122"/>
                </a:rPr>
                <a:t>年成立于苏州，为国内领先的先进系统级封装设计软件硬件开发一站式服务综合服务供应商。</a:t>
              </a:r>
              <a:endParaRPr lang="en-US" altLang="zh-CN" sz="2000" dirty="0">
                <a:solidFill>
                  <a:schemeClr val="bg1"/>
                </a:solidFill>
                <a:latin typeface="微软雅黑 Light" panose="020B0502040204020203" pitchFamily="34" charset="-122"/>
                <a:ea typeface="微软雅黑 Light" panose="020B0502040204020203" pitchFamily="34" charset="-122"/>
                <a:cs typeface="宋体" panose="02010600030101010101" pitchFamily="2" charset="-122"/>
              </a:endParaRPr>
            </a:p>
          </p:txBody>
        </p:sp>
      </p:grpSp>
      <p:grpSp>
        <p:nvGrpSpPr>
          <p:cNvPr id="50" name="组合 49">
            <a:extLst>
              <a:ext uri="{FF2B5EF4-FFF2-40B4-BE49-F238E27FC236}">
                <a16:creationId xmlns:a16="http://schemas.microsoft.com/office/drawing/2014/main" id="{0297AB09-3A3E-E465-2C9B-C9F54C88F3FC}"/>
              </a:ext>
            </a:extLst>
          </p:cNvPr>
          <p:cNvGrpSpPr/>
          <p:nvPr/>
        </p:nvGrpSpPr>
        <p:grpSpPr>
          <a:xfrm>
            <a:off x="646382" y="3554676"/>
            <a:ext cx="2399594" cy="2448500"/>
            <a:chOff x="525313" y="3027786"/>
            <a:chExt cx="2399594" cy="2448500"/>
          </a:xfrm>
        </p:grpSpPr>
        <p:sp>
          <p:nvSpPr>
            <p:cNvPr id="51" name="矩形: 圆角 50">
              <a:extLst>
                <a:ext uri="{FF2B5EF4-FFF2-40B4-BE49-F238E27FC236}">
                  <a16:creationId xmlns:a16="http://schemas.microsoft.com/office/drawing/2014/main" id="{8BD8303B-8C9A-E7B0-A414-35936C51A5CD}"/>
                </a:ext>
              </a:extLst>
            </p:cNvPr>
            <p:cNvSpPr/>
            <p:nvPr/>
          </p:nvSpPr>
          <p:spPr>
            <a:xfrm>
              <a:off x="525313" y="3027786"/>
              <a:ext cx="2399594" cy="2448500"/>
            </a:xfrm>
            <a:prstGeom prst="roundRect">
              <a:avLst>
                <a:gd name="adj" fmla="val 4838"/>
              </a:avLst>
            </a:prstGeom>
            <a:gradFill>
              <a:gsLst>
                <a:gs pos="0">
                  <a:srgbClr val="2F5597">
                    <a:alpha val="8000"/>
                  </a:srgbClr>
                </a:gs>
                <a:gs pos="100000">
                  <a:srgbClr val="0B235B">
                    <a:alpha val="3000"/>
                  </a:srgb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E3764058-E3D8-6AA1-BAA6-9896123798A3}"/>
                </a:ext>
              </a:extLst>
            </p:cNvPr>
            <p:cNvGrpSpPr/>
            <p:nvPr/>
          </p:nvGrpSpPr>
          <p:grpSpPr>
            <a:xfrm>
              <a:off x="724664" y="3193507"/>
              <a:ext cx="1978094" cy="2131345"/>
              <a:chOff x="496283" y="1901471"/>
              <a:chExt cx="1978094" cy="2131345"/>
            </a:xfrm>
          </p:grpSpPr>
          <p:sp>
            <p:nvSpPr>
              <p:cNvPr id="53" name="TextBox 1">
                <a:extLst>
                  <a:ext uri="{FF2B5EF4-FFF2-40B4-BE49-F238E27FC236}">
                    <a16:creationId xmlns:a16="http://schemas.microsoft.com/office/drawing/2014/main" id="{2B52C0CE-D28C-EA51-F139-CD95E8F51C88}"/>
                  </a:ext>
                </a:extLst>
              </p:cNvPr>
              <p:cNvSpPr txBox="1"/>
              <p:nvPr/>
            </p:nvSpPr>
            <p:spPr>
              <a:xfrm>
                <a:off x="562849" y="2582354"/>
                <a:ext cx="1911528" cy="1450462"/>
              </a:xfrm>
              <a:prstGeom prst="rect">
                <a:avLst/>
              </a:prstGeom>
              <a:noFill/>
            </p:spPr>
            <p:txBody>
              <a:bodyPr wrap="square" lIns="0" tIns="0" rIns="0" rtlCol="0">
                <a:spAutoFit/>
              </a:bodyPr>
              <a:lstStyle/>
              <a:p>
                <a:pPr algn="l">
                  <a:lnSpc>
                    <a:spcPct val="200000"/>
                  </a:lnSpc>
                </a:pPr>
                <a:r>
                  <a:rPr lang="zh-CN" altLang="en-US" sz="1600" dirty="0">
                    <a:solidFill>
                      <a:schemeClr val="tx1"/>
                    </a:solidFill>
                    <a:latin typeface="宋体" panose="02010600030101010101" pitchFamily="2" charset="-122"/>
                    <a:cs typeface="宋体" panose="02010600030101010101" pitchFamily="2" charset="-122"/>
                  </a:rPr>
                  <a:t>打造卓越的先进封测及硬件开发一站式解决方案服务商</a:t>
                </a:r>
              </a:p>
            </p:txBody>
          </p:sp>
          <p:grpSp>
            <p:nvGrpSpPr>
              <p:cNvPr id="54" name="组合 53">
                <a:extLst>
                  <a:ext uri="{FF2B5EF4-FFF2-40B4-BE49-F238E27FC236}">
                    <a16:creationId xmlns:a16="http://schemas.microsoft.com/office/drawing/2014/main" id="{185DCF6C-0040-251D-358E-BD4D21DCC47D}"/>
                  </a:ext>
                </a:extLst>
              </p:cNvPr>
              <p:cNvGrpSpPr/>
              <p:nvPr/>
            </p:nvGrpSpPr>
            <p:grpSpPr>
              <a:xfrm>
                <a:off x="496283" y="1901471"/>
                <a:ext cx="1778897" cy="486920"/>
                <a:chOff x="558405" y="3888231"/>
                <a:chExt cx="1778897" cy="486920"/>
              </a:xfrm>
            </p:grpSpPr>
            <p:grpSp>
              <p:nvGrpSpPr>
                <p:cNvPr id="55" name="组合 54">
                  <a:extLst>
                    <a:ext uri="{FF2B5EF4-FFF2-40B4-BE49-F238E27FC236}">
                      <a16:creationId xmlns:a16="http://schemas.microsoft.com/office/drawing/2014/main" id="{D0DC5065-28B6-F09C-624A-EE510DE2DCD8}"/>
                    </a:ext>
                  </a:extLst>
                </p:cNvPr>
                <p:cNvGrpSpPr/>
                <p:nvPr/>
              </p:nvGrpSpPr>
              <p:grpSpPr>
                <a:xfrm>
                  <a:off x="558405" y="3888231"/>
                  <a:ext cx="1778897" cy="486920"/>
                  <a:chOff x="725568" y="4109844"/>
                  <a:chExt cx="1778897" cy="486920"/>
                </a:xfrm>
              </p:grpSpPr>
              <p:sp>
                <p:nvSpPr>
                  <p:cNvPr id="57" name="矩形: 圆角 56">
                    <a:extLst>
                      <a:ext uri="{FF2B5EF4-FFF2-40B4-BE49-F238E27FC236}">
                        <a16:creationId xmlns:a16="http://schemas.microsoft.com/office/drawing/2014/main" id="{B7B14F9A-EF27-53CE-E575-365FB34B90D3}"/>
                      </a:ext>
                    </a:extLst>
                  </p:cNvPr>
                  <p:cNvSpPr/>
                  <p:nvPr/>
                </p:nvSpPr>
                <p:spPr>
                  <a:xfrm>
                    <a:off x="725568" y="4109844"/>
                    <a:ext cx="1778897" cy="486920"/>
                  </a:xfrm>
                  <a:prstGeom prst="roundRect">
                    <a:avLst>
                      <a:gd name="adj" fmla="val 15086"/>
                    </a:avLst>
                  </a:prstGeom>
                  <a:solidFill>
                    <a:srgbClr val="F9FDFF"/>
                  </a:solidFill>
                  <a:ln w="3175">
                    <a:solidFill>
                      <a:srgbClr val="012F6E"/>
                    </a:solidFill>
                  </a:ln>
                  <a:effectLst>
                    <a:outerShdw blurRad="508000" dist="254000" dir="5400000" sx="90000" sy="90000" algn="t" rotWithShape="0">
                      <a:srgbClr val="012F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58" name="文本框 57">
                    <a:extLst>
                      <a:ext uri="{FF2B5EF4-FFF2-40B4-BE49-F238E27FC236}">
                        <a16:creationId xmlns:a16="http://schemas.microsoft.com/office/drawing/2014/main" id="{E228B4CD-5468-D4C9-4F38-F1FEFBFFFEE9}"/>
                      </a:ext>
                    </a:extLst>
                  </p:cNvPr>
                  <p:cNvSpPr txBox="1"/>
                  <p:nvPr/>
                </p:nvSpPr>
                <p:spPr>
                  <a:xfrm>
                    <a:off x="1221806" y="4174989"/>
                    <a:ext cx="1210588"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Gotham Rounded Book"/>
                        <a:ea typeface="思源黑体 CN Regular"/>
                        <a:cs typeface="+mn-cs"/>
                      </a:rPr>
                      <a:t>公司定位</a:t>
                    </a:r>
                  </a:p>
                </p:txBody>
              </p:sp>
              <p:sp>
                <p:nvSpPr>
                  <p:cNvPr id="59" name="椭圆 58">
                    <a:extLst>
                      <a:ext uri="{FF2B5EF4-FFF2-40B4-BE49-F238E27FC236}">
                        <a16:creationId xmlns:a16="http://schemas.microsoft.com/office/drawing/2014/main" id="{1233DB16-46EF-D858-6096-4BC98F8E346E}"/>
                      </a:ext>
                    </a:extLst>
                  </p:cNvPr>
                  <p:cNvSpPr/>
                  <p:nvPr/>
                </p:nvSpPr>
                <p:spPr>
                  <a:xfrm>
                    <a:off x="838905" y="4173248"/>
                    <a:ext cx="360109" cy="36010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Gotham Rounded Book"/>
                      <a:ea typeface="思源黑体 CN Regular"/>
                      <a:cs typeface="+mn-cs"/>
                    </a:endParaRPr>
                  </a:p>
                </p:txBody>
              </p:sp>
            </p:grpSp>
            <p:pic>
              <p:nvPicPr>
                <p:cNvPr id="56" name="图形 55">
                  <a:extLst>
                    <a:ext uri="{FF2B5EF4-FFF2-40B4-BE49-F238E27FC236}">
                      <a16:creationId xmlns:a16="http://schemas.microsoft.com/office/drawing/2014/main" id="{C7DF5A61-CBA5-7BD2-2543-CEA7B8EF9E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34217" y="4010210"/>
                  <a:ext cx="237902" cy="237902"/>
                </a:xfrm>
                <a:prstGeom prst="rect">
                  <a:avLst/>
                </a:prstGeom>
              </p:spPr>
            </p:pic>
          </p:grpSp>
        </p:grpSp>
      </p:grpSp>
      <p:grpSp>
        <p:nvGrpSpPr>
          <p:cNvPr id="60" name="组合 59">
            <a:extLst>
              <a:ext uri="{FF2B5EF4-FFF2-40B4-BE49-F238E27FC236}">
                <a16:creationId xmlns:a16="http://schemas.microsoft.com/office/drawing/2014/main" id="{3EE3B91A-2B12-818B-58FE-5A6C946EC4E6}"/>
              </a:ext>
            </a:extLst>
          </p:cNvPr>
          <p:cNvGrpSpPr/>
          <p:nvPr/>
        </p:nvGrpSpPr>
        <p:grpSpPr>
          <a:xfrm>
            <a:off x="7205122" y="3554676"/>
            <a:ext cx="4340497" cy="2448500"/>
            <a:chOff x="7205122" y="3769420"/>
            <a:chExt cx="4340497" cy="2448500"/>
          </a:xfrm>
        </p:grpSpPr>
        <p:sp>
          <p:nvSpPr>
            <p:cNvPr id="61" name="矩形: 圆角 60">
              <a:extLst>
                <a:ext uri="{FF2B5EF4-FFF2-40B4-BE49-F238E27FC236}">
                  <a16:creationId xmlns:a16="http://schemas.microsoft.com/office/drawing/2014/main" id="{AD8B5EAF-7740-4E90-30F0-7B777731C062}"/>
                </a:ext>
              </a:extLst>
            </p:cNvPr>
            <p:cNvSpPr/>
            <p:nvPr/>
          </p:nvSpPr>
          <p:spPr>
            <a:xfrm>
              <a:off x="7205122" y="3769420"/>
              <a:ext cx="4340497" cy="2448500"/>
            </a:xfrm>
            <a:prstGeom prst="roundRect">
              <a:avLst>
                <a:gd name="adj" fmla="val 4838"/>
              </a:avLst>
            </a:prstGeom>
            <a:gradFill>
              <a:gsLst>
                <a:gs pos="0">
                  <a:srgbClr val="2F5597">
                    <a:alpha val="8000"/>
                  </a:srgbClr>
                </a:gs>
                <a:gs pos="100000">
                  <a:srgbClr val="0B235B">
                    <a:alpha val="3000"/>
                  </a:srgb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117B66E3-D831-4B3D-455C-0385C28B1D6D}"/>
                </a:ext>
              </a:extLst>
            </p:cNvPr>
            <p:cNvGrpSpPr/>
            <p:nvPr/>
          </p:nvGrpSpPr>
          <p:grpSpPr>
            <a:xfrm>
              <a:off x="7477967" y="3967044"/>
              <a:ext cx="1778897" cy="486920"/>
              <a:chOff x="558405" y="3888231"/>
              <a:chExt cx="1778897" cy="486920"/>
            </a:xfrm>
          </p:grpSpPr>
          <p:grpSp>
            <p:nvGrpSpPr>
              <p:cNvPr id="82" name="组合 81">
                <a:extLst>
                  <a:ext uri="{FF2B5EF4-FFF2-40B4-BE49-F238E27FC236}">
                    <a16:creationId xmlns:a16="http://schemas.microsoft.com/office/drawing/2014/main" id="{62BED7BB-DC29-5AB3-D7DA-C9E0D9586532}"/>
                  </a:ext>
                </a:extLst>
              </p:cNvPr>
              <p:cNvGrpSpPr/>
              <p:nvPr/>
            </p:nvGrpSpPr>
            <p:grpSpPr>
              <a:xfrm>
                <a:off x="558405" y="3888231"/>
                <a:ext cx="1778897" cy="486920"/>
                <a:chOff x="725568" y="4109844"/>
                <a:chExt cx="1778897" cy="486920"/>
              </a:xfrm>
            </p:grpSpPr>
            <p:sp>
              <p:nvSpPr>
                <p:cNvPr id="84" name="矩形: 圆角 83">
                  <a:extLst>
                    <a:ext uri="{FF2B5EF4-FFF2-40B4-BE49-F238E27FC236}">
                      <a16:creationId xmlns:a16="http://schemas.microsoft.com/office/drawing/2014/main" id="{F9CD2875-7711-4EA4-6827-5E47FD575A0A}"/>
                    </a:ext>
                  </a:extLst>
                </p:cNvPr>
                <p:cNvSpPr/>
                <p:nvPr/>
              </p:nvSpPr>
              <p:spPr>
                <a:xfrm>
                  <a:off x="725568" y="4109844"/>
                  <a:ext cx="1778897" cy="486920"/>
                </a:xfrm>
                <a:prstGeom prst="roundRect">
                  <a:avLst>
                    <a:gd name="adj" fmla="val 15086"/>
                  </a:avLst>
                </a:prstGeom>
                <a:solidFill>
                  <a:srgbClr val="F9FDFF"/>
                </a:solidFill>
                <a:ln w="3175">
                  <a:solidFill>
                    <a:srgbClr val="012F6E"/>
                  </a:solidFill>
                </a:ln>
                <a:effectLst>
                  <a:outerShdw blurRad="508000" dist="254000" dir="5400000" sx="90000" sy="90000" algn="t" rotWithShape="0">
                    <a:srgbClr val="012F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85" name="文本框 84">
                  <a:extLst>
                    <a:ext uri="{FF2B5EF4-FFF2-40B4-BE49-F238E27FC236}">
                      <a16:creationId xmlns:a16="http://schemas.microsoft.com/office/drawing/2014/main" id="{752E718E-61B9-C7EB-E3D5-E7DA7F45E5F4}"/>
                    </a:ext>
                  </a:extLst>
                </p:cNvPr>
                <p:cNvSpPr txBox="1"/>
                <p:nvPr/>
              </p:nvSpPr>
              <p:spPr>
                <a:xfrm>
                  <a:off x="1221806" y="4174989"/>
                  <a:ext cx="1210588"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Gotham Rounded Book"/>
                      <a:ea typeface="思源黑体 CN Regular"/>
                      <a:cs typeface="+mn-cs"/>
                    </a:rPr>
                    <a:t>服务行业</a:t>
                  </a:r>
                </a:p>
              </p:txBody>
            </p:sp>
            <p:sp>
              <p:nvSpPr>
                <p:cNvPr id="86" name="椭圆 85">
                  <a:extLst>
                    <a:ext uri="{FF2B5EF4-FFF2-40B4-BE49-F238E27FC236}">
                      <a16:creationId xmlns:a16="http://schemas.microsoft.com/office/drawing/2014/main" id="{91C32BF3-A614-AF23-C3F5-2614381DEE2E}"/>
                    </a:ext>
                  </a:extLst>
                </p:cNvPr>
                <p:cNvSpPr/>
                <p:nvPr/>
              </p:nvSpPr>
              <p:spPr>
                <a:xfrm>
                  <a:off x="838905" y="4173248"/>
                  <a:ext cx="360109" cy="36010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Gotham Rounded Book"/>
                    <a:ea typeface="思源黑体 CN Regular"/>
                    <a:cs typeface="+mn-cs"/>
                  </a:endParaRPr>
                </a:p>
              </p:txBody>
            </p:sp>
          </p:grpSp>
          <p:pic>
            <p:nvPicPr>
              <p:cNvPr id="83" name="图形 82">
                <a:extLst>
                  <a:ext uri="{FF2B5EF4-FFF2-40B4-BE49-F238E27FC236}">
                    <a16:creationId xmlns:a16="http://schemas.microsoft.com/office/drawing/2014/main" id="{AF25C3EC-417E-7442-BA46-D1E8BDE500C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34217" y="4010210"/>
                <a:ext cx="237902" cy="237902"/>
              </a:xfrm>
              <a:prstGeom prst="rect">
                <a:avLst/>
              </a:prstGeom>
            </p:spPr>
          </p:pic>
        </p:grpSp>
        <p:grpSp>
          <p:nvGrpSpPr>
            <p:cNvPr id="63" name="组合 62">
              <a:extLst>
                <a:ext uri="{FF2B5EF4-FFF2-40B4-BE49-F238E27FC236}">
                  <a16:creationId xmlns:a16="http://schemas.microsoft.com/office/drawing/2014/main" id="{7070CDEA-C565-C204-5B30-9400DB882E54}"/>
                </a:ext>
              </a:extLst>
            </p:cNvPr>
            <p:cNvGrpSpPr/>
            <p:nvPr/>
          </p:nvGrpSpPr>
          <p:grpSpPr>
            <a:xfrm>
              <a:off x="7575219" y="5724851"/>
              <a:ext cx="1374694" cy="373244"/>
              <a:chOff x="1265459" y="4534304"/>
              <a:chExt cx="1374694" cy="373244"/>
            </a:xfrm>
          </p:grpSpPr>
          <p:sp>
            <p:nvSpPr>
              <p:cNvPr id="80" name="TextBox 1">
                <a:extLst>
                  <a:ext uri="{FF2B5EF4-FFF2-40B4-BE49-F238E27FC236}">
                    <a16:creationId xmlns:a16="http://schemas.microsoft.com/office/drawing/2014/main" id="{FD28ABED-005D-F6F2-3F19-2F9DA31D3CD9}"/>
                  </a:ext>
                </a:extLst>
              </p:cNvPr>
              <p:cNvSpPr txBox="1"/>
              <p:nvPr/>
            </p:nvSpPr>
            <p:spPr>
              <a:xfrm>
                <a:off x="1510162" y="4534304"/>
                <a:ext cx="1129991" cy="373244"/>
              </a:xfrm>
              <a:prstGeom prst="rect">
                <a:avLst/>
              </a:prstGeom>
              <a:noFill/>
            </p:spPr>
            <p:txBody>
              <a:bodyPr wrap="square" lIns="0" tIns="0" rIns="0" rtlCol="0">
                <a:spAutoFit/>
              </a:bodyPr>
              <a:lstStyle/>
              <a:p>
                <a:pPr algn="just">
                  <a:lnSpc>
                    <a:spcPct val="150000"/>
                  </a:lnSpc>
                </a:pPr>
                <a:r>
                  <a:rPr lang="zh-CN" altLang="en-US" sz="1600" dirty="0">
                    <a:solidFill>
                      <a:schemeClr val="tx1"/>
                    </a:solidFill>
                    <a:latin typeface="宋体" panose="02010600030101010101" pitchFamily="2" charset="-122"/>
                    <a:cs typeface="宋体" panose="02010600030101010101" pitchFamily="2" charset="-122"/>
                  </a:rPr>
                  <a:t>通信</a:t>
                </a:r>
                <a:r>
                  <a:rPr lang="en-US" altLang="zh-CN" sz="1600" dirty="0">
                    <a:solidFill>
                      <a:schemeClr val="tx1"/>
                    </a:solidFill>
                    <a:latin typeface="宋体" panose="02010600030101010101" pitchFamily="2" charset="-122"/>
                    <a:cs typeface="宋体" panose="02010600030101010101" pitchFamily="2" charset="-122"/>
                  </a:rPr>
                  <a:t>/</a:t>
                </a:r>
                <a:r>
                  <a:rPr lang="zh-CN" altLang="en-US" sz="1600" dirty="0">
                    <a:solidFill>
                      <a:schemeClr val="tx1"/>
                    </a:solidFill>
                    <a:latin typeface="宋体" panose="02010600030101010101" pitchFamily="2" charset="-122"/>
                    <a:cs typeface="宋体" panose="02010600030101010101" pitchFamily="2" charset="-122"/>
                  </a:rPr>
                  <a:t>服务器</a:t>
                </a:r>
              </a:p>
            </p:txBody>
          </p:sp>
          <p:pic>
            <p:nvPicPr>
              <p:cNvPr id="81" name="图形 80">
                <a:extLst>
                  <a:ext uri="{FF2B5EF4-FFF2-40B4-BE49-F238E27FC236}">
                    <a16:creationId xmlns:a16="http://schemas.microsoft.com/office/drawing/2014/main" id="{2A0B1B59-B48F-CA9E-0546-4D84E851993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65459" y="4625717"/>
                <a:ext cx="190419" cy="190419"/>
              </a:xfrm>
              <a:prstGeom prst="rect">
                <a:avLst/>
              </a:prstGeom>
            </p:spPr>
          </p:pic>
        </p:grpSp>
        <p:grpSp>
          <p:nvGrpSpPr>
            <p:cNvPr id="64" name="组合 63">
              <a:extLst>
                <a:ext uri="{FF2B5EF4-FFF2-40B4-BE49-F238E27FC236}">
                  <a16:creationId xmlns:a16="http://schemas.microsoft.com/office/drawing/2014/main" id="{17303D90-0442-F676-820C-FAD70B6E86D9}"/>
                </a:ext>
              </a:extLst>
            </p:cNvPr>
            <p:cNvGrpSpPr/>
            <p:nvPr/>
          </p:nvGrpSpPr>
          <p:grpSpPr>
            <a:xfrm>
              <a:off x="7597506" y="4688498"/>
              <a:ext cx="3142172" cy="373244"/>
              <a:chOff x="7497830" y="4536098"/>
              <a:chExt cx="3142172" cy="373244"/>
            </a:xfrm>
          </p:grpSpPr>
          <p:grpSp>
            <p:nvGrpSpPr>
              <p:cNvPr id="73" name="组合 72">
                <a:extLst>
                  <a:ext uri="{FF2B5EF4-FFF2-40B4-BE49-F238E27FC236}">
                    <a16:creationId xmlns:a16="http://schemas.microsoft.com/office/drawing/2014/main" id="{77BB176D-6659-BCED-2B95-EFB1C0FD2F53}"/>
                  </a:ext>
                </a:extLst>
              </p:cNvPr>
              <p:cNvGrpSpPr/>
              <p:nvPr/>
            </p:nvGrpSpPr>
            <p:grpSpPr>
              <a:xfrm>
                <a:off x="7497830" y="4536098"/>
                <a:ext cx="1710180" cy="373244"/>
                <a:chOff x="1265459" y="4534304"/>
                <a:chExt cx="2023600" cy="373244"/>
              </a:xfrm>
            </p:grpSpPr>
            <p:sp>
              <p:nvSpPr>
                <p:cNvPr id="78" name="TextBox 1">
                  <a:extLst>
                    <a:ext uri="{FF2B5EF4-FFF2-40B4-BE49-F238E27FC236}">
                      <a16:creationId xmlns:a16="http://schemas.microsoft.com/office/drawing/2014/main" id="{CEFB09AB-C749-E9BE-3A83-4917B5CA917E}"/>
                    </a:ext>
                  </a:extLst>
                </p:cNvPr>
                <p:cNvSpPr txBox="1"/>
                <p:nvPr/>
              </p:nvSpPr>
              <p:spPr>
                <a:xfrm>
                  <a:off x="1510162" y="4534304"/>
                  <a:ext cx="1778897" cy="373244"/>
                </a:xfrm>
                <a:prstGeom prst="rect">
                  <a:avLst/>
                </a:prstGeom>
                <a:noFill/>
              </p:spPr>
              <p:txBody>
                <a:bodyPr wrap="square" lIns="0" tIns="0" rIns="0" rtlCol="0">
                  <a:spAutoFit/>
                </a:bodyPr>
                <a:lstStyle/>
                <a:p>
                  <a:pPr algn="just">
                    <a:lnSpc>
                      <a:spcPct val="150000"/>
                    </a:lnSpc>
                  </a:pPr>
                  <a:r>
                    <a:rPr lang="zh-CN" altLang="en-US" sz="1600" dirty="0">
                      <a:solidFill>
                        <a:schemeClr val="tx1"/>
                      </a:solidFill>
                      <a:latin typeface="宋体" panose="02010600030101010101" pitchFamily="2" charset="-122"/>
                      <a:cs typeface="宋体" panose="02010600030101010101" pitchFamily="2" charset="-122"/>
                    </a:rPr>
                    <a:t>国内外科研院所</a:t>
                  </a:r>
                </a:p>
              </p:txBody>
            </p:sp>
            <p:pic>
              <p:nvPicPr>
                <p:cNvPr id="79" name="图形 78">
                  <a:extLst>
                    <a:ext uri="{FF2B5EF4-FFF2-40B4-BE49-F238E27FC236}">
                      <a16:creationId xmlns:a16="http://schemas.microsoft.com/office/drawing/2014/main" id="{499BBBE4-991D-9679-BD59-F85CAA7BEB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65459" y="4625717"/>
                  <a:ext cx="190419" cy="190419"/>
                </a:xfrm>
                <a:prstGeom prst="rect">
                  <a:avLst/>
                </a:prstGeom>
              </p:spPr>
            </p:pic>
          </p:grpSp>
          <p:grpSp>
            <p:nvGrpSpPr>
              <p:cNvPr id="74" name="组合 73">
                <a:extLst>
                  <a:ext uri="{FF2B5EF4-FFF2-40B4-BE49-F238E27FC236}">
                    <a16:creationId xmlns:a16="http://schemas.microsoft.com/office/drawing/2014/main" id="{C122E4AA-47FA-C9CC-76A2-4A6503F7DBF6}"/>
                  </a:ext>
                </a:extLst>
              </p:cNvPr>
              <p:cNvGrpSpPr/>
              <p:nvPr/>
            </p:nvGrpSpPr>
            <p:grpSpPr>
              <a:xfrm>
                <a:off x="9913200" y="4536098"/>
                <a:ext cx="726802" cy="373244"/>
                <a:chOff x="1265459" y="4534304"/>
                <a:chExt cx="726802" cy="373244"/>
              </a:xfrm>
            </p:grpSpPr>
            <p:sp>
              <p:nvSpPr>
                <p:cNvPr id="76" name="TextBox 1">
                  <a:extLst>
                    <a:ext uri="{FF2B5EF4-FFF2-40B4-BE49-F238E27FC236}">
                      <a16:creationId xmlns:a16="http://schemas.microsoft.com/office/drawing/2014/main" id="{9D40D1F1-FB1A-7DE2-6BF0-3D04B1EB5038}"/>
                    </a:ext>
                  </a:extLst>
                </p:cNvPr>
                <p:cNvSpPr txBox="1"/>
                <p:nvPr/>
              </p:nvSpPr>
              <p:spPr>
                <a:xfrm>
                  <a:off x="1510162" y="4534304"/>
                  <a:ext cx="482099" cy="373244"/>
                </a:xfrm>
                <a:prstGeom prst="rect">
                  <a:avLst/>
                </a:prstGeom>
                <a:noFill/>
              </p:spPr>
              <p:txBody>
                <a:bodyPr wrap="square" lIns="0" tIns="0" rIns="0" rtlCol="0">
                  <a:spAutoFit/>
                </a:bodyPr>
                <a:lstStyle/>
                <a:p>
                  <a:pPr algn="just">
                    <a:lnSpc>
                      <a:spcPct val="150000"/>
                    </a:lnSpc>
                  </a:pPr>
                  <a:r>
                    <a:rPr lang="zh-CN" altLang="en-US" sz="1600" dirty="0">
                      <a:solidFill>
                        <a:schemeClr val="tx1"/>
                      </a:solidFill>
                      <a:latin typeface="宋体" panose="02010600030101010101" pitchFamily="2" charset="-122"/>
                      <a:cs typeface="宋体" panose="02010600030101010101" pitchFamily="2" charset="-122"/>
                    </a:rPr>
                    <a:t>高校</a:t>
                  </a:r>
                </a:p>
              </p:txBody>
            </p:sp>
            <p:pic>
              <p:nvPicPr>
                <p:cNvPr id="77" name="图形 76">
                  <a:extLst>
                    <a:ext uri="{FF2B5EF4-FFF2-40B4-BE49-F238E27FC236}">
                      <a16:creationId xmlns:a16="http://schemas.microsoft.com/office/drawing/2014/main" id="{DFC81D09-84C5-6767-C437-D5F87F26F147}"/>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265459" y="4625717"/>
                  <a:ext cx="190419" cy="190419"/>
                </a:xfrm>
                <a:prstGeom prst="rect">
                  <a:avLst/>
                </a:prstGeom>
              </p:spPr>
            </p:pic>
          </p:grpSp>
          <p:cxnSp>
            <p:nvCxnSpPr>
              <p:cNvPr id="75" name="直接连接符 74">
                <a:extLst>
                  <a:ext uri="{FF2B5EF4-FFF2-40B4-BE49-F238E27FC236}">
                    <a16:creationId xmlns:a16="http://schemas.microsoft.com/office/drawing/2014/main" id="{FF5FE92D-1337-A906-44AB-6A14FC838648}"/>
                  </a:ext>
                </a:extLst>
              </p:cNvPr>
              <p:cNvCxnSpPr>
                <a:cxnSpLocks/>
              </p:cNvCxnSpPr>
              <p:nvPr/>
            </p:nvCxnSpPr>
            <p:spPr>
              <a:xfrm>
                <a:off x="9560605" y="4629409"/>
                <a:ext cx="0" cy="1866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AB2CBBA-90D1-B1BA-EC3B-25EE3DC344C2}"/>
                </a:ext>
              </a:extLst>
            </p:cNvPr>
            <p:cNvGrpSpPr/>
            <p:nvPr/>
          </p:nvGrpSpPr>
          <p:grpSpPr>
            <a:xfrm>
              <a:off x="7566606" y="5206674"/>
              <a:ext cx="3173072" cy="373244"/>
              <a:chOff x="7466930" y="5143876"/>
              <a:chExt cx="3173072" cy="373244"/>
            </a:xfrm>
          </p:grpSpPr>
          <p:grpSp>
            <p:nvGrpSpPr>
              <p:cNvPr id="66" name="组合 65">
                <a:extLst>
                  <a:ext uri="{FF2B5EF4-FFF2-40B4-BE49-F238E27FC236}">
                    <a16:creationId xmlns:a16="http://schemas.microsoft.com/office/drawing/2014/main" id="{D9D7219F-18F5-FF13-1748-8CDDF2DB81E5}"/>
                  </a:ext>
                </a:extLst>
              </p:cNvPr>
              <p:cNvGrpSpPr/>
              <p:nvPr/>
            </p:nvGrpSpPr>
            <p:grpSpPr>
              <a:xfrm>
                <a:off x="7466930" y="5143876"/>
                <a:ext cx="726802" cy="373244"/>
                <a:chOff x="1265459" y="4534304"/>
                <a:chExt cx="726802" cy="373244"/>
              </a:xfrm>
            </p:grpSpPr>
            <p:sp>
              <p:nvSpPr>
                <p:cNvPr id="71" name="TextBox 1">
                  <a:extLst>
                    <a:ext uri="{FF2B5EF4-FFF2-40B4-BE49-F238E27FC236}">
                      <a16:creationId xmlns:a16="http://schemas.microsoft.com/office/drawing/2014/main" id="{34A83845-44A5-712C-E0BD-5073468E978C}"/>
                    </a:ext>
                  </a:extLst>
                </p:cNvPr>
                <p:cNvSpPr txBox="1"/>
                <p:nvPr/>
              </p:nvSpPr>
              <p:spPr>
                <a:xfrm>
                  <a:off x="1510163" y="4534304"/>
                  <a:ext cx="482098" cy="373244"/>
                </a:xfrm>
                <a:prstGeom prst="rect">
                  <a:avLst/>
                </a:prstGeom>
                <a:noFill/>
              </p:spPr>
              <p:txBody>
                <a:bodyPr wrap="square" lIns="0" tIns="0" rIns="0" rtlCol="0">
                  <a:spAutoFit/>
                </a:bodyPr>
                <a:lstStyle/>
                <a:p>
                  <a:pPr algn="just">
                    <a:lnSpc>
                      <a:spcPct val="150000"/>
                    </a:lnSpc>
                  </a:pPr>
                  <a:r>
                    <a:rPr lang="zh-CN" altLang="en-US" sz="1600" dirty="0">
                      <a:solidFill>
                        <a:schemeClr val="tx1"/>
                      </a:solidFill>
                      <a:latin typeface="宋体" panose="02010600030101010101" pitchFamily="2" charset="-122"/>
                      <a:cs typeface="宋体" panose="02010600030101010101" pitchFamily="2" charset="-122"/>
                    </a:rPr>
                    <a:t>工控</a:t>
                  </a:r>
                </a:p>
              </p:txBody>
            </p:sp>
            <p:pic>
              <p:nvPicPr>
                <p:cNvPr id="72" name="图形 71">
                  <a:extLst>
                    <a:ext uri="{FF2B5EF4-FFF2-40B4-BE49-F238E27FC236}">
                      <a16:creationId xmlns:a16="http://schemas.microsoft.com/office/drawing/2014/main" id="{5C2F2E7C-9FF7-68BA-4F88-842C06DBA4D4}"/>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265459" y="4625717"/>
                  <a:ext cx="190419" cy="190419"/>
                </a:xfrm>
                <a:prstGeom prst="rect">
                  <a:avLst/>
                </a:prstGeom>
              </p:spPr>
            </p:pic>
          </p:grpSp>
          <p:grpSp>
            <p:nvGrpSpPr>
              <p:cNvPr id="67" name="组合 66">
                <a:extLst>
                  <a:ext uri="{FF2B5EF4-FFF2-40B4-BE49-F238E27FC236}">
                    <a16:creationId xmlns:a16="http://schemas.microsoft.com/office/drawing/2014/main" id="{198C2644-131C-EB0C-2649-347C462AA75D}"/>
                  </a:ext>
                </a:extLst>
              </p:cNvPr>
              <p:cNvGrpSpPr/>
              <p:nvPr/>
            </p:nvGrpSpPr>
            <p:grpSpPr>
              <a:xfrm>
                <a:off x="9913200" y="5143876"/>
                <a:ext cx="726802" cy="373244"/>
                <a:chOff x="1265459" y="4534304"/>
                <a:chExt cx="726802" cy="373244"/>
              </a:xfrm>
            </p:grpSpPr>
            <p:sp>
              <p:nvSpPr>
                <p:cNvPr id="69" name="TextBox 1">
                  <a:extLst>
                    <a:ext uri="{FF2B5EF4-FFF2-40B4-BE49-F238E27FC236}">
                      <a16:creationId xmlns:a16="http://schemas.microsoft.com/office/drawing/2014/main" id="{049B26BB-CA19-9839-3C29-5F46C4DD207B}"/>
                    </a:ext>
                  </a:extLst>
                </p:cNvPr>
                <p:cNvSpPr txBox="1"/>
                <p:nvPr/>
              </p:nvSpPr>
              <p:spPr>
                <a:xfrm>
                  <a:off x="1510163" y="4534304"/>
                  <a:ext cx="482098" cy="373244"/>
                </a:xfrm>
                <a:prstGeom prst="rect">
                  <a:avLst/>
                </a:prstGeom>
                <a:noFill/>
              </p:spPr>
              <p:txBody>
                <a:bodyPr wrap="square" lIns="0" tIns="0" rIns="0" rtlCol="0">
                  <a:spAutoFit/>
                </a:bodyPr>
                <a:lstStyle/>
                <a:p>
                  <a:pPr algn="just">
                    <a:lnSpc>
                      <a:spcPct val="150000"/>
                    </a:lnSpc>
                  </a:pPr>
                  <a:r>
                    <a:rPr lang="zh-CN" altLang="en-US" sz="1600" dirty="0">
                      <a:solidFill>
                        <a:schemeClr val="tx1"/>
                      </a:solidFill>
                      <a:latin typeface="宋体" panose="02010600030101010101" pitchFamily="2" charset="-122"/>
                      <a:cs typeface="宋体" panose="02010600030101010101" pitchFamily="2" charset="-122"/>
                    </a:rPr>
                    <a:t>医疗</a:t>
                  </a:r>
                </a:p>
              </p:txBody>
            </p:sp>
            <p:pic>
              <p:nvPicPr>
                <p:cNvPr id="70" name="图形 69">
                  <a:extLst>
                    <a:ext uri="{FF2B5EF4-FFF2-40B4-BE49-F238E27FC236}">
                      <a16:creationId xmlns:a16="http://schemas.microsoft.com/office/drawing/2014/main" id="{FF13C593-F57D-5CD3-4972-522407184AF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265459" y="4625717"/>
                  <a:ext cx="190419" cy="190419"/>
                </a:xfrm>
                <a:prstGeom prst="rect">
                  <a:avLst/>
                </a:prstGeom>
              </p:spPr>
            </p:pic>
          </p:grpSp>
          <p:cxnSp>
            <p:nvCxnSpPr>
              <p:cNvPr id="68" name="直接连接符 67">
                <a:extLst>
                  <a:ext uri="{FF2B5EF4-FFF2-40B4-BE49-F238E27FC236}">
                    <a16:creationId xmlns:a16="http://schemas.microsoft.com/office/drawing/2014/main" id="{FEE12557-C86E-446D-EE31-EF46A0994B02}"/>
                  </a:ext>
                </a:extLst>
              </p:cNvPr>
              <p:cNvCxnSpPr>
                <a:cxnSpLocks/>
              </p:cNvCxnSpPr>
              <p:nvPr/>
            </p:nvCxnSpPr>
            <p:spPr>
              <a:xfrm>
                <a:off x="9578949" y="5237187"/>
                <a:ext cx="0" cy="186622"/>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87" name="组合 86">
            <a:extLst>
              <a:ext uri="{FF2B5EF4-FFF2-40B4-BE49-F238E27FC236}">
                <a16:creationId xmlns:a16="http://schemas.microsoft.com/office/drawing/2014/main" id="{AC8A61A0-F1C9-C21F-1B8B-9329AEC759DE}"/>
              </a:ext>
            </a:extLst>
          </p:cNvPr>
          <p:cNvGrpSpPr/>
          <p:nvPr/>
        </p:nvGrpSpPr>
        <p:grpSpPr>
          <a:xfrm>
            <a:off x="3695116" y="3542562"/>
            <a:ext cx="2860866" cy="2460614"/>
            <a:chOff x="3852970" y="3757306"/>
            <a:chExt cx="2860866" cy="2460614"/>
          </a:xfrm>
        </p:grpSpPr>
        <p:grpSp>
          <p:nvGrpSpPr>
            <p:cNvPr id="88" name="组合 87">
              <a:extLst>
                <a:ext uri="{FF2B5EF4-FFF2-40B4-BE49-F238E27FC236}">
                  <a16:creationId xmlns:a16="http://schemas.microsoft.com/office/drawing/2014/main" id="{56CED690-274F-6B15-CB2B-6FE7E3158DD4}"/>
                </a:ext>
              </a:extLst>
            </p:cNvPr>
            <p:cNvGrpSpPr/>
            <p:nvPr/>
          </p:nvGrpSpPr>
          <p:grpSpPr>
            <a:xfrm>
              <a:off x="3852970" y="3757306"/>
              <a:ext cx="2860866" cy="2460614"/>
              <a:chOff x="4713181" y="2995146"/>
              <a:chExt cx="2860866" cy="2460614"/>
            </a:xfrm>
          </p:grpSpPr>
          <p:sp>
            <p:nvSpPr>
              <p:cNvPr id="93" name="矩形: 圆角 92">
                <a:extLst>
                  <a:ext uri="{FF2B5EF4-FFF2-40B4-BE49-F238E27FC236}">
                    <a16:creationId xmlns:a16="http://schemas.microsoft.com/office/drawing/2014/main" id="{1E4748D6-D6DE-99DB-63AA-EB6693144320}"/>
                  </a:ext>
                </a:extLst>
              </p:cNvPr>
              <p:cNvSpPr/>
              <p:nvPr/>
            </p:nvSpPr>
            <p:spPr>
              <a:xfrm>
                <a:off x="4713181" y="2995146"/>
                <a:ext cx="2860866" cy="2460614"/>
              </a:xfrm>
              <a:prstGeom prst="roundRect">
                <a:avLst>
                  <a:gd name="adj" fmla="val 4838"/>
                </a:avLst>
              </a:prstGeom>
              <a:gradFill>
                <a:gsLst>
                  <a:gs pos="0">
                    <a:srgbClr val="2F5597">
                      <a:alpha val="8000"/>
                    </a:srgbClr>
                  </a:gs>
                  <a:gs pos="100000">
                    <a:srgbClr val="0B235B">
                      <a:alpha val="3000"/>
                    </a:srgb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a:extLst>
                  <a:ext uri="{FF2B5EF4-FFF2-40B4-BE49-F238E27FC236}">
                    <a16:creationId xmlns:a16="http://schemas.microsoft.com/office/drawing/2014/main" id="{4F86CB22-9AD6-F2D5-187C-C6D72D964B64}"/>
                  </a:ext>
                </a:extLst>
              </p:cNvPr>
              <p:cNvGrpSpPr/>
              <p:nvPr/>
            </p:nvGrpSpPr>
            <p:grpSpPr>
              <a:xfrm>
                <a:off x="4915465" y="3193507"/>
                <a:ext cx="1778897" cy="486920"/>
                <a:chOff x="558405" y="3888231"/>
                <a:chExt cx="1778897" cy="486920"/>
              </a:xfrm>
            </p:grpSpPr>
            <p:grpSp>
              <p:nvGrpSpPr>
                <p:cNvPr id="95" name="组合 94">
                  <a:extLst>
                    <a:ext uri="{FF2B5EF4-FFF2-40B4-BE49-F238E27FC236}">
                      <a16:creationId xmlns:a16="http://schemas.microsoft.com/office/drawing/2014/main" id="{4406D2D9-5D49-B274-C165-39CF71125725}"/>
                    </a:ext>
                  </a:extLst>
                </p:cNvPr>
                <p:cNvGrpSpPr/>
                <p:nvPr/>
              </p:nvGrpSpPr>
              <p:grpSpPr>
                <a:xfrm>
                  <a:off x="558405" y="3888231"/>
                  <a:ext cx="1778897" cy="486920"/>
                  <a:chOff x="725568" y="4109844"/>
                  <a:chExt cx="1778897" cy="486920"/>
                </a:xfrm>
              </p:grpSpPr>
              <p:sp>
                <p:nvSpPr>
                  <p:cNvPr id="97" name="矩形: 圆角 96">
                    <a:extLst>
                      <a:ext uri="{FF2B5EF4-FFF2-40B4-BE49-F238E27FC236}">
                        <a16:creationId xmlns:a16="http://schemas.microsoft.com/office/drawing/2014/main" id="{58F2A4E4-B6EB-B573-56F9-31C8CA33FFFA}"/>
                      </a:ext>
                    </a:extLst>
                  </p:cNvPr>
                  <p:cNvSpPr/>
                  <p:nvPr/>
                </p:nvSpPr>
                <p:spPr>
                  <a:xfrm>
                    <a:off x="725568" y="4109844"/>
                    <a:ext cx="1778897" cy="486920"/>
                  </a:xfrm>
                  <a:prstGeom prst="roundRect">
                    <a:avLst>
                      <a:gd name="adj" fmla="val 15086"/>
                    </a:avLst>
                  </a:prstGeom>
                  <a:solidFill>
                    <a:srgbClr val="F9FDFF"/>
                  </a:solidFill>
                  <a:ln w="3175">
                    <a:solidFill>
                      <a:srgbClr val="012F6E"/>
                    </a:solidFill>
                  </a:ln>
                  <a:effectLst>
                    <a:outerShdw blurRad="508000" dist="254000" dir="5400000" sx="90000" sy="90000" algn="t" rotWithShape="0">
                      <a:srgbClr val="012F6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98" name="文本框 97">
                    <a:extLst>
                      <a:ext uri="{FF2B5EF4-FFF2-40B4-BE49-F238E27FC236}">
                        <a16:creationId xmlns:a16="http://schemas.microsoft.com/office/drawing/2014/main" id="{9CBACACA-40E4-58C7-B51E-ADAC6EA1FC1D}"/>
                      </a:ext>
                    </a:extLst>
                  </p:cNvPr>
                  <p:cNvSpPr txBox="1"/>
                  <p:nvPr/>
                </p:nvSpPr>
                <p:spPr>
                  <a:xfrm>
                    <a:off x="1221806" y="4174989"/>
                    <a:ext cx="1210588"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Gotham Rounded Book"/>
                        <a:ea typeface="思源黑体 CN Regular"/>
                        <a:cs typeface="+mn-cs"/>
                      </a:rPr>
                      <a:t>主营业务</a:t>
                    </a:r>
                  </a:p>
                </p:txBody>
              </p:sp>
              <p:sp>
                <p:nvSpPr>
                  <p:cNvPr id="99" name="椭圆 98">
                    <a:extLst>
                      <a:ext uri="{FF2B5EF4-FFF2-40B4-BE49-F238E27FC236}">
                        <a16:creationId xmlns:a16="http://schemas.microsoft.com/office/drawing/2014/main" id="{6BD4ABC3-60E9-0FBB-41B1-436B0B4C7773}"/>
                      </a:ext>
                    </a:extLst>
                  </p:cNvPr>
                  <p:cNvSpPr/>
                  <p:nvPr/>
                </p:nvSpPr>
                <p:spPr>
                  <a:xfrm>
                    <a:off x="838905" y="4173248"/>
                    <a:ext cx="360109" cy="36010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Gotham Rounded Book"/>
                      <a:ea typeface="思源黑体 CN Regular"/>
                      <a:cs typeface="+mn-cs"/>
                    </a:endParaRPr>
                  </a:p>
                </p:txBody>
              </p:sp>
            </p:grpSp>
            <p:pic>
              <p:nvPicPr>
                <p:cNvPr id="96" name="图形 95">
                  <a:extLst>
                    <a:ext uri="{FF2B5EF4-FFF2-40B4-BE49-F238E27FC236}">
                      <a16:creationId xmlns:a16="http://schemas.microsoft.com/office/drawing/2014/main" id="{138C9C0F-CCC3-6E0B-F416-B08189BE4907}"/>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34217" y="4010210"/>
                  <a:ext cx="237902" cy="237902"/>
                </a:xfrm>
                <a:prstGeom prst="rect">
                  <a:avLst/>
                </a:prstGeom>
              </p:spPr>
            </p:pic>
          </p:grpSp>
        </p:grpSp>
        <p:sp>
          <p:nvSpPr>
            <p:cNvPr id="89" name="文本框 88">
              <a:extLst>
                <a:ext uri="{FF2B5EF4-FFF2-40B4-BE49-F238E27FC236}">
                  <a16:creationId xmlns:a16="http://schemas.microsoft.com/office/drawing/2014/main" id="{E616E17B-FEB6-F6A5-D90F-758DF1956265}"/>
                </a:ext>
              </a:extLst>
            </p:cNvPr>
            <p:cNvSpPr txBox="1"/>
            <p:nvPr/>
          </p:nvSpPr>
          <p:spPr>
            <a:xfrm>
              <a:off x="4064954" y="5212423"/>
              <a:ext cx="2526962" cy="788742"/>
            </a:xfrm>
            <a:prstGeom prst="rect">
              <a:avLst/>
            </a:prstGeom>
            <a:noFill/>
          </p:spPr>
          <p:txBody>
            <a:bodyPr wrap="square">
              <a:spAutoFit/>
            </a:bodyPr>
            <a:lstStyle/>
            <a:p>
              <a:pPr algn="just">
                <a:lnSpc>
                  <a:spcPct val="150000"/>
                </a:lnSpc>
              </a:pPr>
              <a:r>
                <a:rPr lang="zh-CN" altLang="en-US" sz="1600" dirty="0">
                  <a:solidFill>
                    <a:schemeClr val="tx1"/>
                  </a:solidFill>
                  <a:latin typeface="宋体" panose="02010600030101010101" pitchFamily="2" charset="-122"/>
                  <a:cs typeface="宋体" panose="02010600030101010101" pitchFamily="2" charset="-122"/>
                </a:rPr>
                <a:t>设计、仿真、加工、测试</a:t>
              </a:r>
              <a:endParaRPr lang="en-US" altLang="zh-CN" sz="1600" dirty="0">
                <a:solidFill>
                  <a:schemeClr val="tx1"/>
                </a:solidFill>
                <a:latin typeface="宋体" panose="02010600030101010101" pitchFamily="2" charset="-122"/>
                <a:cs typeface="宋体" panose="02010600030101010101" pitchFamily="2" charset="-122"/>
              </a:endParaRPr>
            </a:p>
            <a:p>
              <a:pPr algn="just">
                <a:lnSpc>
                  <a:spcPct val="150000"/>
                </a:lnSpc>
              </a:pPr>
              <a:r>
                <a:rPr lang="zh-CN" altLang="en-US" sz="1600" dirty="0">
                  <a:solidFill>
                    <a:schemeClr val="tx1"/>
                  </a:solidFill>
                  <a:latin typeface="宋体" panose="02010600030101010101" pitchFamily="2" charset="-122"/>
                  <a:cs typeface="宋体" panose="02010600030101010101" pitchFamily="2" charset="-122"/>
                </a:rPr>
                <a:t>一站式解决方案</a:t>
              </a:r>
            </a:p>
          </p:txBody>
        </p:sp>
        <p:sp>
          <p:nvSpPr>
            <p:cNvPr id="90" name="文本框 89">
              <a:extLst>
                <a:ext uri="{FF2B5EF4-FFF2-40B4-BE49-F238E27FC236}">
                  <a16:creationId xmlns:a16="http://schemas.microsoft.com/office/drawing/2014/main" id="{0775A330-A2D1-DE0F-8B03-9F860B0F61D4}"/>
                </a:ext>
              </a:extLst>
            </p:cNvPr>
            <p:cNvSpPr txBox="1"/>
            <p:nvPr/>
          </p:nvSpPr>
          <p:spPr>
            <a:xfrm>
              <a:off x="4088198" y="4640948"/>
              <a:ext cx="1238606" cy="460254"/>
            </a:xfrm>
            <a:prstGeom prst="rect">
              <a:avLst/>
            </a:prstGeom>
            <a:noFill/>
          </p:spPr>
          <p:txBody>
            <a:bodyPr wrap="square">
              <a:spAutoFit/>
            </a:bodyPr>
            <a:lstStyle/>
            <a:p>
              <a:pPr algn="just">
                <a:lnSpc>
                  <a:spcPct val="150000"/>
                </a:lnSpc>
              </a:pPr>
              <a:r>
                <a:rPr lang="zh-CN" altLang="en-US" sz="1800" dirty="0">
                  <a:solidFill>
                    <a:srgbClr val="2F5597"/>
                  </a:solidFill>
                  <a:latin typeface="宋体" panose="02010600030101010101" pitchFamily="2" charset="-122"/>
                  <a:cs typeface="宋体" panose="02010600030101010101" pitchFamily="2" charset="-122"/>
                </a:rPr>
                <a:t>先进封装</a:t>
              </a:r>
              <a:endParaRPr lang="en-US" altLang="zh-CN" sz="1800" dirty="0">
                <a:solidFill>
                  <a:srgbClr val="2F5597"/>
                </a:solidFill>
                <a:latin typeface="宋体" panose="02010600030101010101" pitchFamily="2" charset="-122"/>
                <a:cs typeface="宋体" panose="02010600030101010101" pitchFamily="2" charset="-122"/>
              </a:endParaRPr>
            </a:p>
          </p:txBody>
        </p:sp>
        <p:sp>
          <p:nvSpPr>
            <p:cNvPr id="91" name="文本框 90">
              <a:extLst>
                <a:ext uri="{FF2B5EF4-FFF2-40B4-BE49-F238E27FC236}">
                  <a16:creationId xmlns:a16="http://schemas.microsoft.com/office/drawing/2014/main" id="{CB2446A3-A2D8-F654-8B70-4F90230A5EF0}"/>
                </a:ext>
              </a:extLst>
            </p:cNvPr>
            <p:cNvSpPr txBox="1"/>
            <p:nvPr/>
          </p:nvSpPr>
          <p:spPr>
            <a:xfrm>
              <a:off x="5562032" y="4640948"/>
              <a:ext cx="1122616" cy="460254"/>
            </a:xfrm>
            <a:prstGeom prst="rect">
              <a:avLst/>
            </a:prstGeom>
            <a:noFill/>
          </p:spPr>
          <p:txBody>
            <a:bodyPr wrap="square">
              <a:spAutoFit/>
            </a:bodyPr>
            <a:lstStyle/>
            <a:p>
              <a:pPr algn="just">
                <a:lnSpc>
                  <a:spcPct val="150000"/>
                </a:lnSpc>
              </a:pPr>
              <a:r>
                <a:rPr lang="zh-CN" altLang="en-US" sz="1800" dirty="0">
                  <a:solidFill>
                    <a:srgbClr val="2F5597"/>
                  </a:solidFill>
                  <a:latin typeface="宋体" panose="02010600030101010101" pitchFamily="2" charset="-122"/>
                  <a:cs typeface="宋体" panose="02010600030101010101" pitchFamily="2" charset="-122"/>
                </a:rPr>
                <a:t>硬件方案</a:t>
              </a:r>
              <a:endParaRPr lang="en-US" altLang="zh-CN" sz="1800" dirty="0">
                <a:solidFill>
                  <a:srgbClr val="2F5597"/>
                </a:solidFill>
                <a:latin typeface="宋体" panose="02010600030101010101" pitchFamily="2" charset="-122"/>
                <a:cs typeface="宋体" panose="02010600030101010101" pitchFamily="2" charset="-122"/>
              </a:endParaRPr>
            </a:p>
          </p:txBody>
        </p:sp>
        <p:cxnSp>
          <p:nvCxnSpPr>
            <p:cNvPr id="92" name="直接连接符 91">
              <a:extLst>
                <a:ext uri="{FF2B5EF4-FFF2-40B4-BE49-F238E27FC236}">
                  <a16:creationId xmlns:a16="http://schemas.microsoft.com/office/drawing/2014/main" id="{BA2B167A-178E-D2DA-093E-950C955795BD}"/>
                </a:ext>
              </a:extLst>
            </p:cNvPr>
            <p:cNvCxnSpPr>
              <a:cxnSpLocks/>
            </p:cNvCxnSpPr>
            <p:nvPr/>
          </p:nvCxnSpPr>
          <p:spPr>
            <a:xfrm>
              <a:off x="5372048" y="4836319"/>
              <a:ext cx="0" cy="158968"/>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31557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46636" y="224943"/>
            <a:ext cx="5342400" cy="381600"/>
          </a:xfrm>
        </p:spPr>
        <p:txBody>
          <a:bodyPr/>
          <a:lstStyle/>
          <a:p>
            <a:r>
              <a:rPr lang="zh-CN" altLang="en-US" dirty="0"/>
              <a:t>先进封装案例：某微系统</a:t>
            </a:r>
          </a:p>
        </p:txBody>
      </p:sp>
      <p:grpSp>
        <p:nvGrpSpPr>
          <p:cNvPr id="9" name="组合 8"/>
          <p:cNvGrpSpPr/>
          <p:nvPr/>
        </p:nvGrpSpPr>
        <p:grpSpPr>
          <a:xfrm>
            <a:off x="5838441" y="1439591"/>
            <a:ext cx="6018597" cy="1318094"/>
            <a:chOff x="387176" y="3543099"/>
            <a:chExt cx="6018597" cy="1318094"/>
          </a:xfrm>
        </p:grpSpPr>
        <p:sp>
          <p:nvSpPr>
            <p:cNvPr id="10" name="矩形 9"/>
            <p:cNvSpPr/>
            <p:nvPr/>
          </p:nvSpPr>
          <p:spPr>
            <a:xfrm>
              <a:off x="2416669" y="4483505"/>
              <a:ext cx="1959611" cy="37768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微系统结构框图</a:t>
              </a:r>
            </a:p>
          </p:txBody>
        </p:sp>
        <p:pic>
          <p:nvPicPr>
            <p:cNvPr id="11" name="图片 10"/>
            <p:cNvPicPr>
              <a:picLocks noChangeAspect="1"/>
            </p:cNvPicPr>
            <p:nvPr/>
          </p:nvPicPr>
          <p:blipFill>
            <a:blip r:embed="rId2"/>
            <a:stretch>
              <a:fillRect/>
            </a:stretch>
          </p:blipFill>
          <p:spPr>
            <a:xfrm>
              <a:off x="387176" y="3543099"/>
              <a:ext cx="6018597" cy="940406"/>
            </a:xfrm>
            <a:prstGeom prst="rect">
              <a:avLst/>
            </a:prstGeom>
          </p:spPr>
        </p:pic>
      </p:grpSp>
      <p:sp>
        <p:nvSpPr>
          <p:cNvPr id="12" name="下箭头 11"/>
          <p:cNvSpPr/>
          <p:nvPr/>
        </p:nvSpPr>
        <p:spPr>
          <a:xfrm>
            <a:off x="5476653" y="2699289"/>
            <a:ext cx="1679160" cy="533699"/>
          </a:xfrm>
          <a:prstGeom prst="downArrow">
            <a:avLst/>
          </a:prstGeom>
          <a:solidFill>
            <a:srgbClr val="7F2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p:cNvGrpSpPr/>
          <p:nvPr/>
        </p:nvGrpSpPr>
        <p:grpSpPr>
          <a:xfrm>
            <a:off x="4256427" y="3509982"/>
            <a:ext cx="2160000" cy="2557978"/>
            <a:chOff x="1512412" y="3509982"/>
            <a:chExt cx="2160000" cy="2557978"/>
          </a:xfrm>
        </p:grpSpPr>
        <p:pic>
          <p:nvPicPr>
            <p:cNvPr id="14" name="图片 13"/>
            <p:cNvPicPr>
              <a:picLocks noChangeAspect="1"/>
            </p:cNvPicPr>
            <p:nvPr/>
          </p:nvPicPr>
          <p:blipFill>
            <a:blip r:embed="rId3"/>
            <a:stretch>
              <a:fillRect/>
            </a:stretch>
          </p:blipFill>
          <p:spPr>
            <a:xfrm>
              <a:off x="1512412" y="3509982"/>
              <a:ext cx="2160000" cy="2160000"/>
            </a:xfrm>
            <a:prstGeom prst="rect">
              <a:avLst/>
            </a:prstGeom>
          </p:spPr>
        </p:pic>
        <p:sp>
          <p:nvSpPr>
            <p:cNvPr id="15" name="矩形 14"/>
            <p:cNvSpPr/>
            <p:nvPr/>
          </p:nvSpPr>
          <p:spPr>
            <a:xfrm>
              <a:off x="1612607" y="5690272"/>
              <a:ext cx="1959611" cy="37768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基板实物图</a:t>
              </a:r>
            </a:p>
          </p:txBody>
        </p:sp>
      </p:grpSp>
      <p:grpSp>
        <p:nvGrpSpPr>
          <p:cNvPr id="16" name="组合 15"/>
          <p:cNvGrpSpPr/>
          <p:nvPr/>
        </p:nvGrpSpPr>
        <p:grpSpPr>
          <a:xfrm>
            <a:off x="6921686" y="3509982"/>
            <a:ext cx="2160000" cy="2557978"/>
            <a:chOff x="4952145" y="3509982"/>
            <a:chExt cx="2160000" cy="2557978"/>
          </a:xfrm>
        </p:grpSpPr>
        <p:pic>
          <p:nvPicPr>
            <p:cNvPr id="17" name="图片 16" descr="0cf3ee0d41ab27ca285ec54c369f1f4"/>
            <p:cNvPicPr/>
            <p:nvPr/>
          </p:nvPicPr>
          <p:blipFill>
            <a:blip r:embed="rId4"/>
            <a:srcRect l="13530" t="24586" r="7638" b="17018"/>
            <a:stretch>
              <a:fillRect/>
            </a:stretch>
          </p:blipFill>
          <p:spPr>
            <a:xfrm>
              <a:off x="4952145" y="3509982"/>
              <a:ext cx="2160000" cy="2160000"/>
            </a:xfrm>
            <a:prstGeom prst="rect">
              <a:avLst/>
            </a:prstGeom>
          </p:spPr>
        </p:pic>
        <p:sp>
          <p:nvSpPr>
            <p:cNvPr id="18" name="矩形 17"/>
            <p:cNvSpPr/>
            <p:nvPr/>
          </p:nvSpPr>
          <p:spPr>
            <a:xfrm>
              <a:off x="5052340" y="5690272"/>
              <a:ext cx="1959611" cy="37768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实物封装图</a:t>
              </a:r>
            </a:p>
          </p:txBody>
        </p:sp>
      </p:grpSp>
      <p:grpSp>
        <p:nvGrpSpPr>
          <p:cNvPr id="19" name="组合 18"/>
          <p:cNvGrpSpPr/>
          <p:nvPr/>
        </p:nvGrpSpPr>
        <p:grpSpPr>
          <a:xfrm>
            <a:off x="9394391" y="3509982"/>
            <a:ext cx="2160000" cy="2557978"/>
            <a:chOff x="8847739" y="3509982"/>
            <a:chExt cx="2160000" cy="2557978"/>
          </a:xfrm>
        </p:grpSpPr>
        <p:pic>
          <p:nvPicPr>
            <p:cNvPr id="20" name="图片 19"/>
            <p:cNvPicPr/>
            <p:nvPr/>
          </p:nvPicPr>
          <p:blipFill>
            <a:blip r:embed="rId5" cstate="print">
              <a:extLst>
                <a:ext uri="{28A0092B-C50C-407E-A947-70E740481C1C}">
                  <a14:useLocalDpi xmlns:a14="http://schemas.microsoft.com/office/drawing/2010/main" val="0"/>
                </a:ext>
              </a:extLst>
            </a:blip>
            <a:stretch>
              <a:fillRect/>
            </a:stretch>
          </p:blipFill>
          <p:spPr>
            <a:xfrm>
              <a:off x="8847739" y="3509982"/>
              <a:ext cx="2160000" cy="2160000"/>
            </a:xfrm>
            <a:prstGeom prst="rect">
              <a:avLst/>
            </a:prstGeom>
          </p:spPr>
        </p:pic>
        <p:sp>
          <p:nvSpPr>
            <p:cNvPr id="21" name="矩形 20"/>
            <p:cNvSpPr/>
            <p:nvPr/>
          </p:nvSpPr>
          <p:spPr>
            <a:xfrm>
              <a:off x="8947934" y="5690272"/>
              <a:ext cx="1959611" cy="37768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封盖实物图</a:t>
              </a:r>
            </a:p>
          </p:txBody>
        </p:sp>
      </p:grpSp>
      <p:grpSp>
        <p:nvGrpSpPr>
          <p:cNvPr id="22" name="组合 21"/>
          <p:cNvGrpSpPr/>
          <p:nvPr/>
        </p:nvGrpSpPr>
        <p:grpSpPr>
          <a:xfrm>
            <a:off x="610719" y="3530272"/>
            <a:ext cx="3154642" cy="2529966"/>
            <a:chOff x="610719" y="3530272"/>
            <a:chExt cx="3154642" cy="2529966"/>
          </a:xfrm>
        </p:grpSpPr>
        <p:pic>
          <p:nvPicPr>
            <p:cNvPr id="23" name="图片 22"/>
            <p:cNvPicPr/>
            <p:nvPr/>
          </p:nvPicPr>
          <p:blipFill>
            <a:blip r:embed="rId6"/>
            <a:stretch>
              <a:fillRect/>
            </a:stretch>
          </p:blipFill>
          <p:spPr>
            <a:xfrm>
              <a:off x="610719" y="3530272"/>
              <a:ext cx="3154642" cy="2160000"/>
            </a:xfrm>
            <a:prstGeom prst="rect">
              <a:avLst/>
            </a:prstGeom>
            <a:noFill/>
            <a:ln>
              <a:noFill/>
            </a:ln>
          </p:spPr>
        </p:pic>
        <p:sp>
          <p:nvSpPr>
            <p:cNvPr id="24" name="矩形 23"/>
            <p:cNvSpPr/>
            <p:nvPr/>
          </p:nvSpPr>
          <p:spPr>
            <a:xfrm>
              <a:off x="1217470" y="5682550"/>
              <a:ext cx="1959611" cy="37768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应用框图</a:t>
              </a:r>
            </a:p>
          </p:txBody>
        </p:sp>
      </p:grpSp>
      <p:sp>
        <p:nvSpPr>
          <p:cNvPr id="25" name="矩形 24"/>
          <p:cNvSpPr/>
          <p:nvPr/>
        </p:nvSpPr>
        <p:spPr>
          <a:xfrm>
            <a:off x="472901" y="1069625"/>
            <a:ext cx="6108041" cy="207039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由</a:t>
            </a:r>
            <a:r>
              <a:rPr lang="en-US" altLang="zh-CN" sz="1400" dirty="0">
                <a:latin typeface="微软雅黑" panose="020B0503020204020204" pitchFamily="34" charset="-122"/>
                <a:ea typeface="微软雅黑" panose="020B0503020204020204" pitchFamily="34" charset="-122"/>
              </a:rPr>
              <a:t>FPGA</a:t>
            </a:r>
            <a:r>
              <a:rPr lang="zh-CN" altLang="en-US" sz="1400" dirty="0">
                <a:latin typeface="微软雅黑" panose="020B0503020204020204" pitchFamily="34" charset="-122"/>
                <a:ea typeface="微软雅黑" panose="020B0503020204020204" pitchFamily="34" charset="-122"/>
              </a:rPr>
              <a:t>芯片、</a:t>
            </a:r>
            <a:r>
              <a:rPr lang="en-US" altLang="zh-CN" sz="1400" dirty="0">
                <a:latin typeface="微软雅黑" panose="020B0503020204020204" pitchFamily="34" charset="-122"/>
                <a:ea typeface="微软雅黑" panose="020B0503020204020204" pitchFamily="34" charset="-122"/>
              </a:rPr>
              <a:t>RSICV</a:t>
            </a:r>
            <a:r>
              <a:rPr lang="zh-CN" altLang="en-US" sz="1400" dirty="0">
                <a:latin typeface="微软雅黑" panose="020B0503020204020204" pitchFamily="34" charset="-122"/>
                <a:ea typeface="微软雅黑" panose="020B0503020204020204" pitchFamily="34" charset="-122"/>
              </a:rPr>
              <a:t>芯片、</a:t>
            </a:r>
            <a:r>
              <a:rPr lang="en-US" altLang="zh-CN" sz="1400" dirty="0">
                <a:latin typeface="微软雅黑" panose="020B0503020204020204" pitchFamily="34" charset="-122"/>
                <a:ea typeface="微软雅黑" panose="020B0503020204020204" pitchFamily="34" charset="-122"/>
              </a:rPr>
              <a:t>Flash</a:t>
            </a:r>
            <a:r>
              <a:rPr lang="zh-CN" altLang="en-US" sz="1400" dirty="0">
                <a:latin typeface="微软雅黑" panose="020B0503020204020204" pitchFamily="34" charset="-122"/>
                <a:ea typeface="微软雅黑" panose="020B0503020204020204" pitchFamily="34" charset="-122"/>
              </a:rPr>
              <a:t>以及外面阻容器件组成</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封装方式：</a:t>
            </a:r>
            <a:r>
              <a:rPr lang="en-US" altLang="zh-CN" sz="1400" dirty="0">
                <a:latin typeface="微软雅黑" panose="020B0503020204020204" pitchFamily="34" charset="-122"/>
                <a:ea typeface="微软雅黑" panose="020B0503020204020204" pitchFamily="34" charset="-122"/>
              </a:rPr>
              <a:t>FC+WB</a:t>
            </a: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基板尺寸：</a:t>
            </a:r>
            <a:r>
              <a:rPr lang="en-US" altLang="zh-CN" sz="1400" dirty="0">
                <a:latin typeface="微软雅黑" panose="020B0503020204020204" pitchFamily="34" charset="-122"/>
                <a:ea typeface="微软雅黑" panose="020B0503020204020204" pitchFamily="34" charset="-122"/>
              </a:rPr>
              <a:t>36*36*1.276mm</a:t>
            </a: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基板层数：</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层</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rPr>
              <a:t>Bump</a:t>
            </a:r>
            <a:r>
              <a:rPr lang="zh-CN" altLang="en-US" sz="1400" dirty="0">
                <a:latin typeface="微软雅黑" panose="020B0503020204020204" pitchFamily="34" charset="-122"/>
                <a:ea typeface="微软雅黑" panose="020B0503020204020204" pitchFamily="34" charset="-122"/>
              </a:rPr>
              <a:t>球径：</a:t>
            </a:r>
            <a:r>
              <a:rPr lang="en-US" altLang="zh-CN" sz="1400" dirty="0">
                <a:latin typeface="微软雅黑" panose="020B0503020204020204" pitchFamily="34" charset="-122"/>
                <a:ea typeface="微软雅黑" panose="020B0503020204020204" pitchFamily="34" charset="-122"/>
              </a:rPr>
              <a:t>65um</a:t>
            </a: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表面处理：镍钯金</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endParaRPr lang="en-US" altLang="zh-CN" sz="1400" dirty="0">
              <a:latin typeface="黑体" panose="02010609060101010101" pitchFamily="49" charset="-122"/>
              <a:ea typeface="黑体" panose="02010609060101010101" pitchFamily="49" charset="-122"/>
            </a:endParaRPr>
          </a:p>
          <a:p>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05396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4DBD6-748E-593F-921C-87BFDACD2819}"/>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DA2C83E-8DAA-C36B-008D-1DF949FD617B}"/>
              </a:ext>
            </a:extLst>
          </p:cNvPr>
          <p:cNvSpPr>
            <a:spLocks noGrp="1"/>
          </p:cNvSpPr>
          <p:nvPr>
            <p:ph type="body" idx="1"/>
          </p:nvPr>
        </p:nvSpPr>
        <p:spPr>
          <a:xfrm>
            <a:off x="346636" y="224943"/>
            <a:ext cx="5342400" cy="381600"/>
          </a:xfrm>
        </p:spPr>
        <p:txBody>
          <a:bodyPr/>
          <a:lstStyle/>
          <a:p>
            <a:r>
              <a:rPr lang="zh-CN" altLang="en-US" dirty="0"/>
              <a:t>先进封装案例：</a:t>
            </a:r>
            <a:r>
              <a:rPr lang="zh-CN" altLang="en-US" sz="2400" b="1" noProof="1">
                <a:solidFill>
                  <a:schemeClr val="tx1"/>
                </a:solidFill>
                <a:latin typeface="+mj-ea"/>
                <a:ea typeface="+mj-ea"/>
                <a:cs typeface="+mj-cs"/>
                <a:sym typeface="Arial" panose="020B0604020202020204"/>
              </a:rPr>
              <a:t>舵机控制模组</a:t>
            </a:r>
            <a:endParaRPr lang="en-US" altLang="en-US" sz="2400" b="1" noProof="1">
              <a:solidFill>
                <a:schemeClr val="tx1"/>
              </a:solidFill>
              <a:latin typeface="+mj-ea"/>
              <a:ea typeface="+mj-ea"/>
              <a:cs typeface="+mj-cs"/>
              <a:sym typeface="Arial" panose="020B0604020202020204"/>
            </a:endParaRPr>
          </a:p>
          <a:p>
            <a:endParaRPr lang="zh-CN" altLang="en-US" dirty="0"/>
          </a:p>
        </p:txBody>
      </p:sp>
      <p:graphicFrame>
        <p:nvGraphicFramePr>
          <p:cNvPr id="3" name="对象 2">
            <a:extLst>
              <a:ext uri="{FF2B5EF4-FFF2-40B4-BE49-F238E27FC236}">
                <a16:creationId xmlns:a16="http://schemas.microsoft.com/office/drawing/2014/main" id="{355DCC9D-434D-EB7F-4285-D8C2086B3599}"/>
              </a:ext>
            </a:extLst>
          </p:cNvPr>
          <p:cNvGraphicFramePr>
            <a:graphicFrameLocks noChangeAspect="1"/>
          </p:cNvGraphicFramePr>
          <p:nvPr/>
        </p:nvGraphicFramePr>
        <p:xfrm>
          <a:off x="854004" y="1649194"/>
          <a:ext cx="3781425" cy="2619375"/>
        </p:xfrm>
        <a:graphic>
          <a:graphicData uri="http://schemas.openxmlformats.org/presentationml/2006/ole">
            <mc:AlternateContent xmlns:mc="http://schemas.openxmlformats.org/markup-compatibility/2006">
              <mc:Choice xmlns:v="urn:schemas-microsoft-com:vml" Requires="v">
                <p:oleObj name="Visio" r:id="rId2" imgW="3781394" imgH="2619539" progId="Visio.Drawing.15">
                  <p:embed/>
                </p:oleObj>
              </mc:Choice>
              <mc:Fallback>
                <p:oleObj name="Visio" r:id="rId2" imgW="3781394" imgH="2619539" progId="Visio.Drawing.15">
                  <p:embed/>
                  <p:pic>
                    <p:nvPicPr>
                      <p:cNvPr id="7"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04" y="1649194"/>
                        <a:ext cx="3781425" cy="2619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8">
            <a:extLst>
              <a:ext uri="{FF2B5EF4-FFF2-40B4-BE49-F238E27FC236}">
                <a16:creationId xmlns:a16="http://schemas.microsoft.com/office/drawing/2014/main" id="{7F3D7073-4D80-CCEF-C531-7C817D94B79F}"/>
              </a:ext>
            </a:extLst>
          </p:cNvPr>
          <p:cNvSpPr txBox="1"/>
          <p:nvPr/>
        </p:nvSpPr>
        <p:spPr>
          <a:xfrm>
            <a:off x="1997476" y="4470816"/>
            <a:ext cx="1569660" cy="369332"/>
          </a:xfrm>
          <a:prstGeom prst="rect">
            <a:avLst/>
          </a:prstGeom>
          <a:noFill/>
        </p:spPr>
        <p:txBody>
          <a:bodyPr wrap="none" rtlCol="0">
            <a:spAutoFit/>
          </a:bodyPr>
          <a:lstStyle/>
          <a:p>
            <a:r>
              <a:rPr lang="zh-CN" altLang="en-US" dirty="0"/>
              <a:t>模组系统架构</a:t>
            </a:r>
          </a:p>
        </p:txBody>
      </p:sp>
      <p:pic>
        <p:nvPicPr>
          <p:cNvPr id="6" name="Picture 4" descr="C:\Users\Sonic\AppData\Local\Temp\WeChat Files\82466254424899848.jpg">
            <a:extLst>
              <a:ext uri="{FF2B5EF4-FFF2-40B4-BE49-F238E27FC236}">
                <a16:creationId xmlns:a16="http://schemas.microsoft.com/office/drawing/2014/main" id="{23C51DEE-32B8-1024-9146-D7C80279B5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5747" y="2258291"/>
            <a:ext cx="3657600" cy="2743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文字方塊 37">
            <a:extLst>
              <a:ext uri="{FF2B5EF4-FFF2-40B4-BE49-F238E27FC236}">
                <a16:creationId xmlns:a16="http://schemas.microsoft.com/office/drawing/2014/main" id="{0C400531-D510-2206-79CC-90E657607649}"/>
              </a:ext>
            </a:extLst>
          </p:cNvPr>
          <p:cNvSpPr txBox="1"/>
          <p:nvPr/>
        </p:nvSpPr>
        <p:spPr>
          <a:xfrm>
            <a:off x="5592723" y="4943232"/>
            <a:ext cx="6446701" cy="1508105"/>
          </a:xfrm>
          <a:prstGeom prst="rect">
            <a:avLst/>
          </a:prstGeom>
          <a:noFill/>
        </p:spPr>
        <p:txBody>
          <a:bodyPr wrap="none">
            <a:spAutoFit/>
          </a:bodyPr>
          <a:lstStyle/>
          <a:p>
            <a:pPr marL="285750" indent="-285750">
              <a:spcBef>
                <a:spcPct val="20000"/>
              </a:spcBef>
              <a:buFont typeface="Wingdings" panose="05000000000000000000" pitchFamily="2" charset="2"/>
              <a:buChar char="ü"/>
              <a:defRPr/>
            </a:pPr>
            <a:r>
              <a:rPr lang="en-US" altLang="zh-CN" sz="2000" dirty="0">
                <a:solidFill>
                  <a:schemeClr val="tx1">
                    <a:lumMod val="85000"/>
                    <a:lumOff val="15000"/>
                  </a:schemeClr>
                </a:solidFill>
                <a:latin typeface="+mj-ea"/>
                <a:ea typeface="+mj-ea"/>
              </a:rPr>
              <a:t>BOM</a:t>
            </a:r>
            <a:r>
              <a:rPr lang="zh-CN" altLang="en-US" sz="2000" dirty="0">
                <a:solidFill>
                  <a:schemeClr val="tx1">
                    <a:lumMod val="85000"/>
                    <a:lumOff val="15000"/>
                  </a:schemeClr>
                </a:solidFill>
                <a:latin typeface="+mj-ea"/>
                <a:ea typeface="+mj-ea"/>
              </a:rPr>
              <a:t>：</a:t>
            </a:r>
            <a:r>
              <a:rPr lang="en-US" altLang="zh-CN" sz="2000" dirty="0">
                <a:solidFill>
                  <a:schemeClr val="tx1">
                    <a:lumMod val="85000"/>
                    <a:lumOff val="15000"/>
                  </a:schemeClr>
                </a:solidFill>
                <a:latin typeface="+mj-ea"/>
                <a:ea typeface="+mj-ea"/>
              </a:rPr>
              <a:t>FPGA+ADC+EEPROM+SPI FLASH+3*LDO</a:t>
            </a:r>
          </a:p>
          <a:p>
            <a:pPr marL="285750" indent="-285750">
              <a:spcBef>
                <a:spcPct val="20000"/>
              </a:spcBef>
              <a:buFont typeface="Wingdings" panose="05000000000000000000" pitchFamily="2" charset="2"/>
              <a:buChar char="ü"/>
              <a:defRPr/>
            </a:pPr>
            <a:r>
              <a:rPr lang="zh-CN" altLang="en-US" sz="2000" dirty="0">
                <a:solidFill>
                  <a:schemeClr val="tx1">
                    <a:lumMod val="85000"/>
                    <a:lumOff val="15000"/>
                  </a:schemeClr>
                </a:solidFill>
                <a:latin typeface="+mj-ea"/>
                <a:ea typeface="+mj-ea"/>
              </a:rPr>
              <a:t>封装形式：</a:t>
            </a:r>
            <a:r>
              <a:rPr lang="en-US" altLang="zh-CN" sz="2000" dirty="0">
                <a:solidFill>
                  <a:schemeClr val="tx1">
                    <a:lumMod val="85000"/>
                    <a:lumOff val="15000"/>
                  </a:schemeClr>
                </a:solidFill>
                <a:latin typeface="+mj-ea"/>
                <a:ea typeface="+mj-ea"/>
              </a:rPr>
              <a:t>BGA</a:t>
            </a:r>
          </a:p>
          <a:p>
            <a:pPr marL="285750" indent="-285750">
              <a:spcBef>
                <a:spcPct val="20000"/>
              </a:spcBef>
              <a:buFont typeface="Wingdings" panose="05000000000000000000" pitchFamily="2" charset="2"/>
              <a:buChar char="ü"/>
              <a:defRPr/>
            </a:pPr>
            <a:r>
              <a:rPr lang="zh-CN" altLang="en-US" sz="2000" dirty="0">
                <a:solidFill>
                  <a:schemeClr val="tx1">
                    <a:lumMod val="85000"/>
                    <a:lumOff val="15000"/>
                  </a:schemeClr>
                </a:solidFill>
                <a:latin typeface="+mj-ea"/>
                <a:ea typeface="+mj-ea"/>
              </a:rPr>
              <a:t>模组尺寸：</a:t>
            </a:r>
            <a:r>
              <a:rPr lang="en-US" altLang="zh-CN" sz="2000" dirty="0">
                <a:solidFill>
                  <a:schemeClr val="tx1">
                    <a:lumMod val="85000"/>
                    <a:lumOff val="15000"/>
                  </a:schemeClr>
                </a:solidFill>
                <a:latin typeface="+mj-ea"/>
                <a:ea typeface="+mj-ea"/>
              </a:rPr>
              <a:t>19x19x3.6mm</a:t>
            </a:r>
            <a:r>
              <a:rPr lang="zh-CN" altLang="en-US" sz="2000" dirty="0">
                <a:solidFill>
                  <a:schemeClr val="tx1">
                    <a:lumMod val="85000"/>
                    <a:lumOff val="15000"/>
                  </a:schemeClr>
                </a:solidFill>
                <a:latin typeface="+mj-ea"/>
                <a:ea typeface="+mj-ea"/>
              </a:rPr>
              <a:t>（面积仅为原来的</a:t>
            </a:r>
            <a:r>
              <a:rPr lang="en-US" altLang="zh-CN" sz="2000" dirty="0">
                <a:solidFill>
                  <a:schemeClr val="tx1">
                    <a:lumMod val="85000"/>
                    <a:lumOff val="15000"/>
                  </a:schemeClr>
                </a:solidFill>
                <a:latin typeface="+mj-ea"/>
                <a:ea typeface="+mj-ea"/>
              </a:rPr>
              <a:t>23%</a:t>
            </a:r>
            <a:r>
              <a:rPr lang="zh-CN" altLang="en-US" sz="2000" dirty="0">
                <a:solidFill>
                  <a:schemeClr val="tx1">
                    <a:lumMod val="85000"/>
                    <a:lumOff val="15000"/>
                  </a:schemeClr>
                </a:solidFill>
                <a:latin typeface="+mj-ea"/>
                <a:ea typeface="+mj-ea"/>
              </a:rPr>
              <a:t>）</a:t>
            </a:r>
            <a:endParaRPr lang="en-US" altLang="zh-CN" sz="2000" dirty="0">
              <a:solidFill>
                <a:schemeClr val="tx1">
                  <a:lumMod val="85000"/>
                  <a:lumOff val="15000"/>
                </a:schemeClr>
              </a:solidFill>
              <a:latin typeface="+mj-ea"/>
              <a:ea typeface="+mj-ea"/>
            </a:endParaRPr>
          </a:p>
          <a:p>
            <a:pPr marL="285750" indent="-285750">
              <a:spcBef>
                <a:spcPct val="20000"/>
              </a:spcBef>
              <a:buFont typeface="Wingdings" panose="05000000000000000000" pitchFamily="2" charset="2"/>
              <a:buChar char="ü"/>
              <a:defRPr/>
            </a:pPr>
            <a:r>
              <a:rPr lang="zh-CN" altLang="en-US" sz="2000" dirty="0">
                <a:solidFill>
                  <a:schemeClr val="tx1">
                    <a:lumMod val="85000"/>
                    <a:lumOff val="15000"/>
                  </a:schemeClr>
                </a:solidFill>
                <a:latin typeface="+mj-ea"/>
                <a:ea typeface="+mj-ea"/>
              </a:rPr>
              <a:t>温度范围：</a:t>
            </a:r>
            <a:r>
              <a:rPr lang="en-US" altLang="zh-CN" sz="2000" dirty="0">
                <a:solidFill>
                  <a:schemeClr val="tx1">
                    <a:lumMod val="85000"/>
                    <a:lumOff val="15000"/>
                  </a:schemeClr>
                </a:solidFill>
                <a:latin typeface="+mj-ea"/>
                <a:ea typeface="+mj-ea"/>
              </a:rPr>
              <a:t>-45-125</a:t>
            </a:r>
            <a:r>
              <a:rPr lang="zh-CN" altLang="en-US" sz="2000" dirty="0">
                <a:solidFill>
                  <a:schemeClr val="tx1">
                    <a:lumMod val="85000"/>
                    <a:lumOff val="15000"/>
                  </a:schemeClr>
                </a:solidFill>
                <a:latin typeface="+mj-ea"/>
                <a:ea typeface="+mj-ea"/>
              </a:rPr>
              <a:t>℃</a:t>
            </a:r>
            <a:endParaRPr lang="en-US" altLang="zh-CN" sz="2000" dirty="0">
              <a:solidFill>
                <a:schemeClr val="tx1">
                  <a:lumMod val="85000"/>
                  <a:lumOff val="15000"/>
                </a:schemeClr>
              </a:solidFill>
              <a:latin typeface="+mj-ea"/>
              <a:ea typeface="+mj-ea"/>
            </a:endParaRPr>
          </a:p>
        </p:txBody>
      </p:sp>
      <p:sp>
        <p:nvSpPr>
          <p:cNvPr id="8" name="TextBox 9">
            <a:extLst>
              <a:ext uri="{FF2B5EF4-FFF2-40B4-BE49-F238E27FC236}">
                <a16:creationId xmlns:a16="http://schemas.microsoft.com/office/drawing/2014/main" id="{F3164C71-D4D5-7E33-8DCD-FA9A145F3839}"/>
              </a:ext>
            </a:extLst>
          </p:cNvPr>
          <p:cNvSpPr txBox="1"/>
          <p:nvPr/>
        </p:nvSpPr>
        <p:spPr>
          <a:xfrm>
            <a:off x="1333832" y="5146115"/>
            <a:ext cx="2896947" cy="369332"/>
          </a:xfrm>
          <a:prstGeom prst="rect">
            <a:avLst/>
          </a:prstGeom>
          <a:noFill/>
        </p:spPr>
        <p:txBody>
          <a:bodyPr wrap="none" rtlCol="0">
            <a:spAutoFit/>
          </a:bodyPr>
          <a:lstStyle/>
          <a:p>
            <a:pPr marL="285750" indent="-285750">
              <a:buFont typeface="Wingdings" panose="05000000000000000000" pitchFamily="2" charset="2"/>
              <a:buChar char="ü"/>
            </a:pPr>
            <a:r>
              <a:rPr lang="zh-CN" altLang="en-US" dirty="0">
                <a:latin typeface="+mn-ea"/>
              </a:rPr>
              <a:t>原板卡尺寸：</a:t>
            </a:r>
            <a:r>
              <a:rPr lang="en-US" altLang="zh-CN" dirty="0">
                <a:latin typeface="+mn-ea"/>
              </a:rPr>
              <a:t>40x40mm</a:t>
            </a:r>
            <a:r>
              <a:rPr lang="zh-CN" altLang="en-US" dirty="0"/>
              <a:t>；</a:t>
            </a:r>
            <a:endParaRPr lang="en-US" altLang="zh-CN" dirty="0"/>
          </a:p>
        </p:txBody>
      </p:sp>
      <p:pic>
        <p:nvPicPr>
          <p:cNvPr id="26" name="Picture 21" descr="D:\work\Market\PPT\微信图片_20180109094128.png">
            <a:extLst>
              <a:ext uri="{FF2B5EF4-FFF2-40B4-BE49-F238E27FC236}">
                <a16:creationId xmlns:a16="http://schemas.microsoft.com/office/drawing/2014/main" id="{A652EAE9-42DF-0A7C-3BB2-A0C428DA36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0378" y="773166"/>
            <a:ext cx="3684793" cy="23530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箭头: 右 26">
            <a:extLst>
              <a:ext uri="{FF2B5EF4-FFF2-40B4-BE49-F238E27FC236}">
                <a16:creationId xmlns:a16="http://schemas.microsoft.com/office/drawing/2014/main" id="{DF8DE7FF-1F39-3EAE-59BA-70379C0E1FB2}"/>
              </a:ext>
            </a:extLst>
          </p:cNvPr>
          <p:cNvSpPr/>
          <p:nvPr/>
        </p:nvSpPr>
        <p:spPr>
          <a:xfrm>
            <a:off x="4894140" y="2270655"/>
            <a:ext cx="997527" cy="1711036"/>
          </a:xfrm>
          <a:prstGeom prst="rightArrow">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4014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05E9E-FD3D-26D1-E3CA-14E49726BEF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A58B44E-B4E1-716A-8FA1-888016E2FC56}"/>
              </a:ext>
            </a:extLst>
          </p:cNvPr>
          <p:cNvSpPr>
            <a:spLocks noGrp="1"/>
          </p:cNvSpPr>
          <p:nvPr>
            <p:ph type="body" idx="1"/>
          </p:nvPr>
        </p:nvSpPr>
        <p:spPr>
          <a:xfrm>
            <a:off x="346636" y="224943"/>
            <a:ext cx="5342400" cy="381600"/>
          </a:xfrm>
        </p:spPr>
        <p:txBody>
          <a:bodyPr/>
          <a:lstStyle/>
          <a:p>
            <a:r>
              <a:rPr lang="zh-CN" altLang="en-US" dirty="0"/>
              <a:t>先进封装案例：</a:t>
            </a:r>
            <a:r>
              <a:rPr lang="zh-CN" altLang="en-US" noProof="1">
                <a:solidFill>
                  <a:schemeClr val="tx1"/>
                </a:solidFill>
                <a:latin typeface="+mj-ea"/>
                <a:ea typeface="+mj-ea"/>
                <a:cs typeface="+mj-cs"/>
                <a:sym typeface="Arial" panose="020B0604020202020204"/>
              </a:rPr>
              <a:t>飞控</a:t>
            </a:r>
            <a:r>
              <a:rPr lang="zh-CN" altLang="en-US" sz="2400" b="1" noProof="1">
                <a:solidFill>
                  <a:schemeClr val="tx1"/>
                </a:solidFill>
                <a:latin typeface="+mj-ea"/>
                <a:ea typeface="+mj-ea"/>
                <a:cs typeface="+mj-cs"/>
                <a:sym typeface="Arial" panose="020B0604020202020204"/>
              </a:rPr>
              <a:t>模组</a:t>
            </a:r>
            <a:endParaRPr lang="en-US" altLang="en-US" sz="2400" b="1" noProof="1">
              <a:solidFill>
                <a:schemeClr val="tx1"/>
              </a:solidFill>
              <a:latin typeface="+mj-ea"/>
              <a:ea typeface="+mj-ea"/>
              <a:cs typeface="+mj-cs"/>
              <a:sym typeface="Arial" panose="020B0604020202020204"/>
            </a:endParaRPr>
          </a:p>
          <a:p>
            <a:endParaRPr lang="zh-CN" altLang="en-US" dirty="0"/>
          </a:p>
        </p:txBody>
      </p:sp>
      <p:sp>
        <p:nvSpPr>
          <p:cNvPr id="11" name="TextBox 8">
            <a:extLst>
              <a:ext uri="{FF2B5EF4-FFF2-40B4-BE49-F238E27FC236}">
                <a16:creationId xmlns:a16="http://schemas.microsoft.com/office/drawing/2014/main" id="{4A4F3BB9-3B84-B0FE-7082-584B7F48314E}"/>
              </a:ext>
            </a:extLst>
          </p:cNvPr>
          <p:cNvSpPr txBox="1"/>
          <p:nvPr/>
        </p:nvSpPr>
        <p:spPr>
          <a:xfrm>
            <a:off x="2229757" y="6256705"/>
            <a:ext cx="1569660" cy="369332"/>
          </a:xfrm>
          <a:prstGeom prst="rect">
            <a:avLst/>
          </a:prstGeom>
          <a:noFill/>
        </p:spPr>
        <p:txBody>
          <a:bodyPr wrap="none" rtlCol="0">
            <a:spAutoFit/>
          </a:bodyPr>
          <a:lstStyle/>
          <a:p>
            <a:r>
              <a:rPr lang="zh-CN" altLang="en-US" b="1" dirty="0"/>
              <a:t>模组系统架构</a:t>
            </a:r>
          </a:p>
        </p:txBody>
      </p:sp>
      <p:sp>
        <p:nvSpPr>
          <p:cNvPr id="12" name="文字方塊 37">
            <a:extLst>
              <a:ext uri="{FF2B5EF4-FFF2-40B4-BE49-F238E27FC236}">
                <a16:creationId xmlns:a16="http://schemas.microsoft.com/office/drawing/2014/main" id="{A557F143-BEB9-53A2-C670-D2C6E4B953A4}"/>
              </a:ext>
            </a:extLst>
          </p:cNvPr>
          <p:cNvSpPr txBox="1"/>
          <p:nvPr/>
        </p:nvSpPr>
        <p:spPr>
          <a:xfrm>
            <a:off x="6464637" y="5154865"/>
            <a:ext cx="5673436" cy="1471172"/>
          </a:xfrm>
          <a:prstGeom prst="rect">
            <a:avLst/>
          </a:prstGeom>
          <a:noFill/>
        </p:spPr>
        <p:txBody>
          <a:bodyPr wrap="square">
            <a:spAutoFit/>
          </a:bodyPr>
          <a:lstStyle/>
          <a:p>
            <a:pPr marL="285750" indent="-285750">
              <a:spcBef>
                <a:spcPct val="20000"/>
              </a:spcBef>
              <a:buFont typeface="Wingdings" panose="05000000000000000000" pitchFamily="2" charset="2"/>
              <a:buChar char="ü"/>
              <a:defRPr/>
            </a:pPr>
            <a:r>
              <a:rPr lang="en-US" altLang="zh-CN" sz="1600" dirty="0">
                <a:solidFill>
                  <a:schemeClr val="tx1">
                    <a:lumMod val="85000"/>
                    <a:lumOff val="15000"/>
                  </a:schemeClr>
                </a:solidFill>
                <a:latin typeface="+mj-ea"/>
                <a:ea typeface="+mj-ea"/>
              </a:rPr>
              <a:t>BOM</a:t>
            </a:r>
            <a:r>
              <a:rPr lang="zh-CN" altLang="en-US" sz="1600" dirty="0">
                <a:solidFill>
                  <a:schemeClr val="tx1">
                    <a:lumMod val="85000"/>
                    <a:lumOff val="15000"/>
                  </a:schemeClr>
                </a:solidFill>
                <a:latin typeface="+mj-ea"/>
                <a:ea typeface="+mj-ea"/>
              </a:rPr>
              <a:t>：</a:t>
            </a:r>
            <a:r>
              <a:rPr lang="en-US" altLang="zh-CN" sz="1600" dirty="0">
                <a:solidFill>
                  <a:schemeClr val="tx1">
                    <a:lumMod val="85000"/>
                    <a:lumOff val="15000"/>
                  </a:schemeClr>
                </a:solidFill>
                <a:latin typeface="+mj-ea"/>
                <a:ea typeface="+mj-ea"/>
              </a:rPr>
              <a:t>FPGA+DSP+FLASH+SDRAM+EEPROM+SPIFLASH</a:t>
            </a:r>
          </a:p>
          <a:p>
            <a:pPr marL="285750" indent="-285750">
              <a:spcBef>
                <a:spcPct val="20000"/>
              </a:spcBef>
              <a:buFont typeface="Wingdings" panose="05000000000000000000" pitchFamily="2" charset="2"/>
              <a:buChar char="ü"/>
              <a:defRPr/>
            </a:pPr>
            <a:r>
              <a:rPr lang="zh-CN" altLang="en-US" sz="1600" dirty="0">
                <a:solidFill>
                  <a:schemeClr val="tx1">
                    <a:lumMod val="85000"/>
                    <a:lumOff val="15000"/>
                  </a:schemeClr>
                </a:solidFill>
                <a:latin typeface="+mj-ea"/>
                <a:ea typeface="+mj-ea"/>
              </a:rPr>
              <a:t>封装形式：</a:t>
            </a:r>
            <a:r>
              <a:rPr lang="en-US" altLang="zh-CN" sz="1600" dirty="0">
                <a:solidFill>
                  <a:schemeClr val="tx1">
                    <a:lumMod val="85000"/>
                    <a:lumOff val="15000"/>
                  </a:schemeClr>
                </a:solidFill>
                <a:latin typeface="+mj-ea"/>
                <a:ea typeface="+mj-ea"/>
              </a:rPr>
              <a:t>BGA</a:t>
            </a:r>
          </a:p>
          <a:p>
            <a:pPr marL="285750" indent="-285750">
              <a:spcBef>
                <a:spcPct val="20000"/>
              </a:spcBef>
              <a:buFont typeface="Wingdings" panose="05000000000000000000" pitchFamily="2" charset="2"/>
              <a:buChar char="ü"/>
              <a:defRPr/>
            </a:pPr>
            <a:r>
              <a:rPr lang="zh-CN" altLang="en-US" sz="1600" dirty="0">
                <a:solidFill>
                  <a:schemeClr val="tx1">
                    <a:lumMod val="85000"/>
                    <a:lumOff val="15000"/>
                  </a:schemeClr>
                </a:solidFill>
                <a:latin typeface="+mj-ea"/>
                <a:ea typeface="+mj-ea"/>
              </a:rPr>
              <a:t>模组尺寸：</a:t>
            </a:r>
            <a:r>
              <a:rPr lang="en-US" altLang="zh-CN" sz="1600" dirty="0">
                <a:solidFill>
                  <a:schemeClr val="tx1">
                    <a:lumMod val="85000"/>
                    <a:lumOff val="15000"/>
                  </a:schemeClr>
                </a:solidFill>
                <a:latin typeface="+mj-ea"/>
                <a:ea typeface="+mj-ea"/>
              </a:rPr>
              <a:t>30x30x2.0mm</a:t>
            </a:r>
          </a:p>
          <a:p>
            <a:pPr marL="285750" indent="-285750">
              <a:spcBef>
                <a:spcPct val="20000"/>
              </a:spcBef>
              <a:buFont typeface="Wingdings" panose="05000000000000000000" pitchFamily="2" charset="2"/>
              <a:buChar char="ü"/>
              <a:defRPr/>
            </a:pPr>
            <a:r>
              <a:rPr lang="zh-CN" altLang="en-US" sz="1600" dirty="0">
                <a:solidFill>
                  <a:schemeClr val="tx1">
                    <a:lumMod val="85000"/>
                    <a:lumOff val="15000"/>
                  </a:schemeClr>
                </a:solidFill>
                <a:latin typeface="+mj-ea"/>
                <a:ea typeface="+mj-ea"/>
              </a:rPr>
              <a:t>温度范围：</a:t>
            </a:r>
            <a:r>
              <a:rPr lang="en-US" altLang="zh-CN" sz="1600" dirty="0">
                <a:solidFill>
                  <a:schemeClr val="tx1">
                    <a:lumMod val="85000"/>
                    <a:lumOff val="15000"/>
                  </a:schemeClr>
                </a:solidFill>
                <a:latin typeface="+mj-ea"/>
                <a:ea typeface="+mj-ea"/>
              </a:rPr>
              <a:t>-45-125</a:t>
            </a:r>
            <a:r>
              <a:rPr lang="zh-CN" altLang="en-US" sz="1600" dirty="0">
                <a:solidFill>
                  <a:schemeClr val="tx1">
                    <a:lumMod val="85000"/>
                    <a:lumOff val="15000"/>
                  </a:schemeClr>
                </a:solidFill>
                <a:latin typeface="+mj-ea"/>
                <a:ea typeface="+mj-ea"/>
              </a:rPr>
              <a:t>℃</a:t>
            </a:r>
            <a:endParaRPr lang="en-US" altLang="zh-CN" sz="2000" dirty="0">
              <a:solidFill>
                <a:schemeClr val="tx1">
                  <a:lumMod val="85000"/>
                  <a:lumOff val="15000"/>
                </a:schemeClr>
              </a:solidFill>
              <a:latin typeface="+mj-ea"/>
              <a:ea typeface="+mj-ea"/>
            </a:endParaRPr>
          </a:p>
        </p:txBody>
      </p:sp>
      <p:pic>
        <p:nvPicPr>
          <p:cNvPr id="13" name="Picture 2" descr="C:\Users\Sonic\AppData\Local\Temp\WeChat Files\187093180992730104.jpg">
            <a:extLst>
              <a:ext uri="{FF2B5EF4-FFF2-40B4-BE49-F238E27FC236}">
                <a16:creationId xmlns:a16="http://schemas.microsoft.com/office/drawing/2014/main" id="{04198535-34A8-55D4-BE9A-71F4732479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176" y="1082347"/>
            <a:ext cx="2974491" cy="39659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387098E1-3457-3B6B-4612-C56DC3577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92" y="1145297"/>
            <a:ext cx="5578008" cy="5111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箭头: 右 14">
            <a:extLst>
              <a:ext uri="{FF2B5EF4-FFF2-40B4-BE49-F238E27FC236}">
                <a16:creationId xmlns:a16="http://schemas.microsoft.com/office/drawing/2014/main" id="{5D24B4AD-F579-2AB5-4EA7-9C48E5D2E4E4}"/>
              </a:ext>
            </a:extLst>
          </p:cNvPr>
          <p:cNvSpPr/>
          <p:nvPr/>
        </p:nvSpPr>
        <p:spPr>
          <a:xfrm>
            <a:off x="6296074" y="2316522"/>
            <a:ext cx="997527" cy="1711036"/>
          </a:xfrm>
          <a:prstGeom prst="rightArrow">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3348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D63D4-534C-6F1F-4868-059D7402285F}"/>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D067A56-CB79-DF75-67B8-878D97D3E42C}"/>
              </a:ext>
            </a:extLst>
          </p:cNvPr>
          <p:cNvSpPr>
            <a:spLocks noGrp="1"/>
          </p:cNvSpPr>
          <p:nvPr>
            <p:ph type="body" idx="1"/>
          </p:nvPr>
        </p:nvSpPr>
        <p:spPr>
          <a:xfrm>
            <a:off x="346636" y="224943"/>
            <a:ext cx="5342400" cy="381600"/>
          </a:xfrm>
        </p:spPr>
        <p:txBody>
          <a:bodyPr/>
          <a:lstStyle/>
          <a:p>
            <a:r>
              <a:rPr lang="zh-CN" altLang="en-US" dirty="0"/>
              <a:t>先进封装案例：</a:t>
            </a:r>
            <a:r>
              <a:rPr lang="zh-CN" altLang="en-US" noProof="1">
                <a:solidFill>
                  <a:schemeClr val="tx1"/>
                </a:solidFill>
                <a:latin typeface="+mj-ea"/>
                <a:ea typeface="+mj-ea"/>
                <a:cs typeface="+mj-cs"/>
                <a:sym typeface="Arial" panose="020B0604020202020204"/>
              </a:rPr>
              <a:t>陶瓷</a:t>
            </a:r>
            <a:r>
              <a:rPr lang="zh-CN" altLang="en-US" sz="2400" b="1" noProof="1">
                <a:solidFill>
                  <a:schemeClr val="tx1"/>
                </a:solidFill>
                <a:latin typeface="+mj-ea"/>
                <a:ea typeface="+mj-ea"/>
                <a:cs typeface="+mj-cs"/>
                <a:sym typeface="Arial" panose="020B0604020202020204"/>
              </a:rPr>
              <a:t>模组</a:t>
            </a:r>
            <a:endParaRPr lang="en-US" altLang="en-US" sz="2400" b="1" noProof="1">
              <a:solidFill>
                <a:schemeClr val="tx1"/>
              </a:solidFill>
              <a:latin typeface="+mj-ea"/>
              <a:ea typeface="+mj-ea"/>
              <a:cs typeface="+mj-cs"/>
              <a:sym typeface="Arial" panose="020B0604020202020204"/>
            </a:endParaRPr>
          </a:p>
          <a:p>
            <a:endParaRPr lang="zh-CN" altLang="en-US" dirty="0"/>
          </a:p>
        </p:txBody>
      </p:sp>
      <p:pic>
        <p:nvPicPr>
          <p:cNvPr id="3" name="內容版面配置區 5">
            <a:extLst>
              <a:ext uri="{FF2B5EF4-FFF2-40B4-BE49-F238E27FC236}">
                <a16:creationId xmlns:a16="http://schemas.microsoft.com/office/drawing/2014/main" id="{A7C6F4FE-5839-114E-2B52-8ED0BF72B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617" y="1661653"/>
            <a:ext cx="3875519" cy="938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a:extLst>
              <a:ext uri="{FF2B5EF4-FFF2-40B4-BE49-F238E27FC236}">
                <a16:creationId xmlns:a16="http://schemas.microsoft.com/office/drawing/2014/main" id="{633E6D5A-BFF4-AF7C-E654-847B2149246D}"/>
              </a:ext>
            </a:extLst>
          </p:cNvPr>
          <p:cNvSpPr/>
          <p:nvPr/>
        </p:nvSpPr>
        <p:spPr>
          <a:xfrm>
            <a:off x="2173165" y="5667355"/>
            <a:ext cx="1569660" cy="369332"/>
          </a:xfrm>
          <a:prstGeom prst="rect">
            <a:avLst/>
          </a:prstGeom>
        </p:spPr>
        <p:txBody>
          <a:bodyPr wrap="none">
            <a:spAutoFit/>
          </a:bodyPr>
          <a:lstStyle/>
          <a:p>
            <a:r>
              <a:rPr lang="zh-TW" altLang="en-US" noProof="1">
                <a:latin typeface="+mj-ea"/>
                <a:ea typeface="+mj-ea"/>
              </a:rPr>
              <a:t>陶瓷基板设计</a:t>
            </a:r>
            <a:endParaRPr lang="zh-TW" altLang="en-US" dirty="0">
              <a:latin typeface="+mj-ea"/>
              <a:ea typeface="+mj-ea"/>
            </a:endParaRPr>
          </a:p>
        </p:txBody>
      </p:sp>
      <p:sp>
        <p:nvSpPr>
          <p:cNvPr id="5" name="矩形 4">
            <a:extLst>
              <a:ext uri="{FF2B5EF4-FFF2-40B4-BE49-F238E27FC236}">
                <a16:creationId xmlns:a16="http://schemas.microsoft.com/office/drawing/2014/main" id="{F7D8234E-EEC2-3DA6-92E1-E182FBF8566D}"/>
              </a:ext>
            </a:extLst>
          </p:cNvPr>
          <p:cNvSpPr/>
          <p:nvPr/>
        </p:nvSpPr>
        <p:spPr>
          <a:xfrm>
            <a:off x="8481207" y="5482689"/>
            <a:ext cx="1569660" cy="369332"/>
          </a:xfrm>
          <a:prstGeom prst="rect">
            <a:avLst/>
          </a:prstGeom>
        </p:spPr>
        <p:txBody>
          <a:bodyPr wrap="none">
            <a:spAutoFit/>
          </a:bodyPr>
          <a:lstStyle/>
          <a:p>
            <a:r>
              <a:rPr lang="zh-TW" altLang="en-US" noProof="1">
                <a:latin typeface="+mj-ea"/>
                <a:ea typeface="+mj-ea"/>
              </a:rPr>
              <a:t>陶瓷基板封装</a:t>
            </a:r>
            <a:endParaRPr lang="zh-TW" altLang="en-US" dirty="0">
              <a:latin typeface="+mj-ea"/>
              <a:ea typeface="+mj-ea"/>
            </a:endParaRPr>
          </a:p>
        </p:txBody>
      </p:sp>
      <p:grpSp>
        <p:nvGrpSpPr>
          <p:cNvPr id="6" name="群組 27">
            <a:extLst>
              <a:ext uri="{FF2B5EF4-FFF2-40B4-BE49-F238E27FC236}">
                <a16:creationId xmlns:a16="http://schemas.microsoft.com/office/drawing/2014/main" id="{F804F6A6-0566-AA50-A78D-DDC2C610C320}"/>
              </a:ext>
            </a:extLst>
          </p:cNvPr>
          <p:cNvGrpSpPr/>
          <p:nvPr/>
        </p:nvGrpSpPr>
        <p:grpSpPr>
          <a:xfrm>
            <a:off x="7440696" y="1543664"/>
            <a:ext cx="3944443" cy="3697045"/>
            <a:chOff x="6623088" y="1543664"/>
            <a:chExt cx="3944443" cy="3697045"/>
          </a:xfrm>
        </p:grpSpPr>
        <p:pic>
          <p:nvPicPr>
            <p:cNvPr id="7" name="圖片 7">
              <a:extLst>
                <a:ext uri="{FF2B5EF4-FFF2-40B4-BE49-F238E27FC236}">
                  <a16:creationId xmlns:a16="http://schemas.microsoft.com/office/drawing/2014/main" id="{477755D9-ED76-EC8D-8922-3AF7D389E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088" y="1543664"/>
              <a:ext cx="3650683" cy="3456038"/>
            </a:xfrm>
            <a:prstGeom prst="rect">
              <a:avLst/>
            </a:prstGeom>
          </p:spPr>
        </p:pic>
        <p:cxnSp>
          <p:nvCxnSpPr>
            <p:cNvPr id="8" name="直線單箭頭接點 2">
              <a:extLst>
                <a:ext uri="{FF2B5EF4-FFF2-40B4-BE49-F238E27FC236}">
                  <a16:creationId xmlns:a16="http://schemas.microsoft.com/office/drawing/2014/main" id="{EB25B7DF-281F-63A3-E34F-F8E87574FF6B}"/>
                </a:ext>
              </a:extLst>
            </p:cNvPr>
            <p:cNvCxnSpPr>
              <a:cxnSpLocks/>
              <a:stCxn id="18" idx="3"/>
            </p:cNvCxnSpPr>
            <p:nvPr/>
          </p:nvCxnSpPr>
          <p:spPr>
            <a:xfrm flipH="1" flipV="1">
              <a:off x="10363201" y="1661653"/>
              <a:ext cx="19664" cy="1142772"/>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6">
              <a:extLst>
                <a:ext uri="{FF2B5EF4-FFF2-40B4-BE49-F238E27FC236}">
                  <a16:creationId xmlns:a16="http://schemas.microsoft.com/office/drawing/2014/main" id="{34C529D4-2ACC-23CF-2727-84B765A321FA}"/>
                </a:ext>
              </a:extLst>
            </p:cNvPr>
            <p:cNvCxnSpPr>
              <a:cxnSpLocks/>
              <a:stCxn id="18" idx="1"/>
            </p:cNvCxnSpPr>
            <p:nvPr/>
          </p:nvCxnSpPr>
          <p:spPr>
            <a:xfrm>
              <a:off x="10382865" y="3660349"/>
              <a:ext cx="0" cy="1236101"/>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2">
              <a:extLst>
                <a:ext uri="{FF2B5EF4-FFF2-40B4-BE49-F238E27FC236}">
                  <a16:creationId xmlns:a16="http://schemas.microsoft.com/office/drawing/2014/main" id="{0484950F-7ABF-C35A-7B45-3BDE613480F2}"/>
                </a:ext>
              </a:extLst>
            </p:cNvPr>
            <p:cNvCxnSpPr>
              <a:cxnSpLocks/>
            </p:cNvCxnSpPr>
            <p:nvPr/>
          </p:nvCxnSpPr>
          <p:spPr>
            <a:xfrm flipV="1">
              <a:off x="8842235" y="5056043"/>
              <a:ext cx="1218068" cy="7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3">
              <a:extLst>
                <a:ext uri="{FF2B5EF4-FFF2-40B4-BE49-F238E27FC236}">
                  <a16:creationId xmlns:a16="http://schemas.microsoft.com/office/drawing/2014/main" id="{BE32937D-BA53-96CA-9F46-23A4DA5CCC38}"/>
                </a:ext>
              </a:extLst>
            </p:cNvPr>
            <p:cNvCxnSpPr>
              <a:cxnSpLocks/>
            </p:cNvCxnSpPr>
            <p:nvPr/>
          </p:nvCxnSpPr>
          <p:spPr>
            <a:xfrm flipH="1">
              <a:off x="6774428" y="5056043"/>
              <a:ext cx="1209366"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23">
              <a:extLst>
                <a:ext uri="{FF2B5EF4-FFF2-40B4-BE49-F238E27FC236}">
                  <a16:creationId xmlns:a16="http://schemas.microsoft.com/office/drawing/2014/main" id="{CBD597A2-3BB9-1435-857F-4890B3BFDC8E}"/>
                </a:ext>
              </a:extLst>
            </p:cNvPr>
            <p:cNvSpPr txBox="1"/>
            <p:nvPr/>
          </p:nvSpPr>
          <p:spPr>
            <a:xfrm flipH="1">
              <a:off x="7986311" y="4871377"/>
              <a:ext cx="855924" cy="369332"/>
            </a:xfrm>
            <a:prstGeom prst="rect">
              <a:avLst/>
            </a:prstGeom>
            <a:noFill/>
          </p:spPr>
          <p:txBody>
            <a:bodyPr wrap="square" rtlCol="0">
              <a:spAutoFit/>
            </a:bodyPr>
            <a:lstStyle/>
            <a:p>
              <a:pPr algn="ctr"/>
              <a:r>
                <a:rPr lang="en-US" altLang="zh-TW" dirty="0"/>
                <a:t>26mm</a:t>
              </a:r>
              <a:endParaRPr lang="zh-TW" altLang="en-US" dirty="0"/>
            </a:p>
          </p:txBody>
        </p:sp>
        <p:sp>
          <p:nvSpPr>
            <p:cNvPr id="18" name="文字方塊 24">
              <a:extLst>
                <a:ext uri="{FF2B5EF4-FFF2-40B4-BE49-F238E27FC236}">
                  <a16:creationId xmlns:a16="http://schemas.microsoft.com/office/drawing/2014/main" id="{F9A192BE-C313-5274-38B4-4025C8B7ADE1}"/>
                </a:ext>
              </a:extLst>
            </p:cNvPr>
            <p:cNvSpPr txBox="1"/>
            <p:nvPr/>
          </p:nvSpPr>
          <p:spPr>
            <a:xfrm rot="5400000" flipH="1">
              <a:off x="9954903" y="3047721"/>
              <a:ext cx="855924" cy="369332"/>
            </a:xfrm>
            <a:prstGeom prst="rect">
              <a:avLst/>
            </a:prstGeom>
            <a:noFill/>
          </p:spPr>
          <p:txBody>
            <a:bodyPr wrap="square" rtlCol="0">
              <a:spAutoFit/>
            </a:bodyPr>
            <a:lstStyle/>
            <a:p>
              <a:pPr algn="ctr"/>
              <a:r>
                <a:rPr lang="en-US" altLang="zh-TW" dirty="0"/>
                <a:t>26mm</a:t>
              </a:r>
              <a:endParaRPr lang="zh-TW" altLang="en-US" dirty="0"/>
            </a:p>
          </p:txBody>
        </p:sp>
      </p:grpSp>
      <p:pic>
        <p:nvPicPr>
          <p:cNvPr id="20" name="图片 1">
            <a:extLst>
              <a:ext uri="{FF2B5EF4-FFF2-40B4-BE49-F238E27FC236}">
                <a16:creationId xmlns:a16="http://schemas.microsoft.com/office/drawing/2014/main" id="{B1055F0A-5E07-2A5D-493A-773D037E8D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273" y="2804424"/>
            <a:ext cx="2357722" cy="259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
            <a:extLst>
              <a:ext uri="{FF2B5EF4-FFF2-40B4-BE49-F238E27FC236}">
                <a16:creationId xmlns:a16="http://schemas.microsoft.com/office/drawing/2014/main" id="{2F7371E8-D91F-47FB-D6E7-A2DDEEE5B9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7928" y="2814336"/>
            <a:ext cx="2357722" cy="2605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箭头: 右 21">
            <a:extLst>
              <a:ext uri="{FF2B5EF4-FFF2-40B4-BE49-F238E27FC236}">
                <a16:creationId xmlns:a16="http://schemas.microsoft.com/office/drawing/2014/main" id="{6884D238-3AA9-C181-6880-64084EA0B17A}"/>
              </a:ext>
            </a:extLst>
          </p:cNvPr>
          <p:cNvSpPr/>
          <p:nvPr/>
        </p:nvSpPr>
        <p:spPr>
          <a:xfrm>
            <a:off x="6096000" y="2600540"/>
            <a:ext cx="997527" cy="1711036"/>
          </a:xfrm>
          <a:prstGeom prst="rightArrow">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171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rot="5400000">
            <a:off x="5780405" y="-435610"/>
            <a:ext cx="624840" cy="12205970"/>
          </a:xfrm>
          <a:prstGeom prst="rect">
            <a:avLst/>
          </a:prstGeom>
          <a:solidFill>
            <a:srgbClr val="0070C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4316648" y="4646501"/>
            <a:ext cx="7132955" cy="1590675"/>
          </a:xfrm>
          <a:prstGeom prst="rect">
            <a:avLst/>
          </a:prstGeom>
          <a:noFill/>
        </p:spPr>
        <p:txBody>
          <a:bodyPr wrap="square" rtlCol="0" anchor="ctr" anchorCtr="0">
            <a:noAutofit/>
          </a:bodyPr>
          <a:lstStyle/>
          <a:p>
            <a:pPr algn="r" fontAlgn="ctr">
              <a:lnSpc>
                <a:spcPct val="150000"/>
              </a:lnSpc>
            </a:pPr>
            <a:r>
              <a:rPr lang="en-US" altLang="zh-CN" sz="6000" i="1" dirty="0">
                <a:solidFill>
                  <a:schemeClr val="bg1"/>
                </a:solidFill>
                <a:latin typeface="Arial" panose="020B0604020202020204" pitchFamily="34" charset="0"/>
                <a:ea typeface="微软雅黑" panose="020B0503020204020204" charset="-122"/>
                <a:cs typeface="Arial" panose="020B0604020202020204" pitchFamily="34" charset="0"/>
                <a:sym typeface="+mn-ea"/>
              </a:rPr>
              <a:t>Thank You.</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E16D6-ECFA-4ED1-DE5B-EB7943FE2E1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C53B228-8F36-ED1C-38EE-2735ED579ECC}"/>
              </a:ext>
            </a:extLst>
          </p:cNvPr>
          <p:cNvSpPr txBox="1">
            <a:spLocks noChangeArrowheads="1"/>
          </p:cNvSpPr>
          <p:nvPr/>
        </p:nvSpPr>
        <p:spPr>
          <a:xfrm>
            <a:off x="116073" y="220591"/>
            <a:ext cx="8390082" cy="743746"/>
          </a:xfrm>
          <a:prstGeom prst="rect">
            <a:avLst/>
          </a:prstGeom>
        </p:spPr>
        <p:txBody>
          <a:bodyPr>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公司资质</a:t>
            </a:r>
          </a:p>
        </p:txBody>
      </p:sp>
      <p:pic>
        <p:nvPicPr>
          <p:cNvPr id="4" name="图片 3">
            <a:extLst>
              <a:ext uri="{FF2B5EF4-FFF2-40B4-BE49-F238E27FC236}">
                <a16:creationId xmlns:a16="http://schemas.microsoft.com/office/drawing/2014/main" id="{DEAB7FEF-AFFC-3E5A-15E1-7437EE893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772" y="964337"/>
            <a:ext cx="3972243" cy="5444930"/>
          </a:xfrm>
          <a:prstGeom prst="rect">
            <a:avLst/>
          </a:prstGeom>
        </p:spPr>
      </p:pic>
      <p:pic>
        <p:nvPicPr>
          <p:cNvPr id="6" name="图片 5">
            <a:extLst>
              <a:ext uri="{FF2B5EF4-FFF2-40B4-BE49-F238E27FC236}">
                <a16:creationId xmlns:a16="http://schemas.microsoft.com/office/drawing/2014/main" id="{E558DFB4-7E65-F206-D5D1-0A1F3B7AE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434" y="964337"/>
            <a:ext cx="4122085" cy="5673072"/>
          </a:xfrm>
          <a:prstGeom prst="rect">
            <a:avLst/>
          </a:prstGeom>
        </p:spPr>
      </p:pic>
    </p:spTree>
    <p:custDataLst>
      <p:tags r:id="rId1"/>
    </p:custDataLst>
    <p:extLst>
      <p:ext uri="{BB962C8B-B14F-4D97-AF65-F5344CB8AC3E}">
        <p14:creationId xmlns:p14="http://schemas.microsoft.com/office/powerpoint/2010/main" val="1789215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dirty="0"/>
              <a:t>公司业务范围</a:t>
            </a:r>
          </a:p>
        </p:txBody>
      </p:sp>
      <p:sp>
        <p:nvSpPr>
          <p:cNvPr id="3" name="矩形 2"/>
          <p:cNvSpPr/>
          <p:nvPr/>
        </p:nvSpPr>
        <p:spPr>
          <a:xfrm>
            <a:off x="477079" y="1923222"/>
            <a:ext cx="735496" cy="2781300"/>
          </a:xfrm>
          <a:prstGeom prst="rect">
            <a:avLst/>
          </a:prstGeom>
          <a:noFill/>
          <a:ln>
            <a:solidFill>
              <a:srgbClr val="7C33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主要业务</a:t>
            </a:r>
          </a:p>
        </p:txBody>
      </p:sp>
      <p:sp>
        <p:nvSpPr>
          <p:cNvPr id="4" name="矩形 3"/>
          <p:cNvSpPr/>
          <p:nvPr/>
        </p:nvSpPr>
        <p:spPr>
          <a:xfrm>
            <a:off x="1772479" y="1173253"/>
            <a:ext cx="2037521" cy="749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晶圆级封装</a:t>
            </a:r>
          </a:p>
        </p:txBody>
      </p:sp>
      <p:sp>
        <p:nvSpPr>
          <p:cNvPr id="5" name="矩形 4"/>
          <p:cNvSpPr/>
          <p:nvPr/>
        </p:nvSpPr>
        <p:spPr>
          <a:xfrm>
            <a:off x="1772479" y="2518959"/>
            <a:ext cx="2037521" cy="749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IC</a:t>
            </a:r>
            <a:r>
              <a:rPr lang="zh-CN" altLang="en-US" sz="1600" dirty="0">
                <a:solidFill>
                  <a:schemeClr val="tx1"/>
                </a:solidFill>
              </a:rPr>
              <a:t>测试板设计加工</a:t>
            </a:r>
          </a:p>
        </p:txBody>
      </p:sp>
      <p:sp>
        <p:nvSpPr>
          <p:cNvPr id="6" name="矩形 5"/>
          <p:cNvSpPr/>
          <p:nvPr/>
        </p:nvSpPr>
        <p:spPr>
          <a:xfrm>
            <a:off x="1772479" y="3784265"/>
            <a:ext cx="2037521" cy="749969"/>
          </a:xfrm>
          <a:prstGeom prst="rect">
            <a:avLst/>
          </a:prstGeom>
          <a:noFill/>
          <a:ln w="38100">
            <a:solidFill>
              <a:srgbClr val="7C33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74186D"/>
                </a:solidFill>
              </a:rPr>
              <a:t>先进封装一站式方案</a:t>
            </a:r>
          </a:p>
        </p:txBody>
      </p:sp>
      <p:sp>
        <p:nvSpPr>
          <p:cNvPr id="7" name="矩形 6"/>
          <p:cNvSpPr/>
          <p:nvPr/>
        </p:nvSpPr>
        <p:spPr>
          <a:xfrm>
            <a:off x="1772479" y="5096710"/>
            <a:ext cx="2037521" cy="749969"/>
          </a:xfrm>
          <a:prstGeom prst="rect">
            <a:avLst/>
          </a:prstGeom>
          <a:noFill/>
          <a:ln w="38100">
            <a:solidFill>
              <a:srgbClr val="7C33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74186D"/>
                </a:solidFill>
              </a:rPr>
              <a:t>硬件设计开发</a:t>
            </a:r>
          </a:p>
        </p:txBody>
      </p:sp>
      <p:cxnSp>
        <p:nvCxnSpPr>
          <p:cNvPr id="9" name="直接连接符 8"/>
          <p:cNvCxnSpPr>
            <a:stCxn id="3" idx="3"/>
          </p:cNvCxnSpPr>
          <p:nvPr/>
        </p:nvCxnSpPr>
        <p:spPr>
          <a:xfrm>
            <a:off x="1212575" y="3313872"/>
            <a:ext cx="268355" cy="0"/>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480930" y="1548237"/>
            <a:ext cx="0" cy="3923457"/>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4" idx="1"/>
          </p:cNvCxnSpPr>
          <p:nvPr/>
        </p:nvCxnSpPr>
        <p:spPr>
          <a:xfrm>
            <a:off x="1480930" y="1548237"/>
            <a:ext cx="291549" cy="1"/>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5" idx="1"/>
          </p:cNvCxnSpPr>
          <p:nvPr/>
        </p:nvCxnSpPr>
        <p:spPr>
          <a:xfrm>
            <a:off x="1480930" y="2893943"/>
            <a:ext cx="291549" cy="1"/>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6" idx="1"/>
          </p:cNvCxnSpPr>
          <p:nvPr/>
        </p:nvCxnSpPr>
        <p:spPr>
          <a:xfrm>
            <a:off x="1480930" y="4159249"/>
            <a:ext cx="291549" cy="1"/>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7" idx="1"/>
          </p:cNvCxnSpPr>
          <p:nvPr/>
        </p:nvCxnSpPr>
        <p:spPr>
          <a:xfrm>
            <a:off x="1480930" y="5471694"/>
            <a:ext cx="291549" cy="1"/>
          </a:xfrm>
          <a:prstGeom prst="line">
            <a:avLst/>
          </a:prstGeom>
          <a:ln>
            <a:solidFill>
              <a:srgbClr val="7C3383"/>
            </a:solidFill>
          </a:ln>
        </p:spPr>
        <p:style>
          <a:lnRef idx="1">
            <a:schemeClr val="accent1"/>
          </a:lnRef>
          <a:fillRef idx="0">
            <a:schemeClr val="accent1"/>
          </a:fillRef>
          <a:effectRef idx="0">
            <a:schemeClr val="accent1"/>
          </a:effectRef>
          <a:fontRef idx="minor">
            <a:schemeClr val="tx1"/>
          </a:fontRef>
        </p:style>
      </p:cxnSp>
      <p:pic>
        <p:nvPicPr>
          <p:cNvPr id="24" name="Picture 4" descr="D:\华进半导体\fine line RDL\工艺开发\M2\8-C-5UM.JPG">
            <a:extLst>
              <a:ext uri="{FF2B5EF4-FFF2-40B4-BE49-F238E27FC236}">
                <a16:creationId xmlns:a16="http://schemas.microsoft.com/office/drawing/2014/main" id="{3D2BC4A0-7367-86FF-F948-C48D3E4E6B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228249" y="969243"/>
            <a:ext cx="1310332" cy="1080000"/>
          </a:xfrm>
          <a:prstGeom prst="roundRect">
            <a:avLst>
              <a:gd name="adj" fmla="val 6423"/>
            </a:avLst>
          </a:prstGeom>
          <a:ln>
            <a:gradFill>
              <a:gsLst>
                <a:gs pos="0">
                  <a:srgbClr val="2F5597"/>
                </a:gs>
                <a:gs pos="100000">
                  <a:srgbClr val="0B235B"/>
                </a:gs>
              </a:gsLst>
              <a:lin ang="5400000" scaled="1"/>
            </a:gradFill>
          </a:ln>
          <a:effectLst>
            <a:outerShdw blurRad="50800" dist="38100" dir="2700000" algn="tl" rotWithShape="0">
              <a:srgbClr val="2F5597">
                <a:alpha val="40000"/>
              </a:srgbClr>
            </a:outerShdw>
          </a:effectLst>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41ACF36D-6A10-B238-037A-0C995870482C}"/>
              </a:ext>
            </a:extLst>
          </p:cNvPr>
          <p:cNvPicPr>
            <a:picLocks noChangeAspect="1" noChangeArrowheads="1"/>
          </p:cNvPicPr>
          <p:nvPr/>
        </p:nvPicPr>
        <p:blipFill>
          <a:blip r:embed="rId3"/>
          <a:srcRect t="4567" b="4567"/>
          <a:stretch/>
        </p:blipFill>
        <p:spPr bwMode="auto">
          <a:xfrm>
            <a:off x="4228249" y="2391319"/>
            <a:ext cx="1310332" cy="1080000"/>
          </a:xfrm>
          <a:prstGeom prst="roundRect">
            <a:avLst>
              <a:gd name="adj" fmla="val 6423"/>
            </a:avLst>
          </a:prstGeom>
          <a:ln>
            <a:gradFill>
              <a:gsLst>
                <a:gs pos="0">
                  <a:srgbClr val="2F5597"/>
                </a:gs>
                <a:gs pos="100000">
                  <a:srgbClr val="0B235B"/>
                </a:gs>
              </a:gsLst>
              <a:lin ang="5400000" scaled="1"/>
            </a:gradFill>
          </a:ln>
          <a:effectLst>
            <a:outerShdw blurRad="50800" dist="38100" dir="2700000" algn="tl" rotWithShape="0">
              <a:srgbClr val="2F5597">
                <a:alpha val="40000"/>
              </a:srgbClr>
            </a:outerShdw>
          </a:effectLst>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3A7A5654-8665-9F6E-C692-18006FDEADEE}"/>
              </a:ext>
            </a:extLst>
          </p:cNvPr>
          <p:cNvPicPr>
            <a:picLocks noChangeAspect="1" noChangeArrowheads="1"/>
          </p:cNvPicPr>
          <p:nvPr/>
        </p:nvPicPr>
        <p:blipFill rotWithShape="1">
          <a:blip r:embed="rId4"/>
          <a:srcRect l="27983" t="3024" r="31007"/>
          <a:stretch/>
        </p:blipFill>
        <p:spPr bwMode="auto">
          <a:xfrm>
            <a:off x="4228249" y="3743917"/>
            <a:ext cx="1310332" cy="1080000"/>
          </a:xfrm>
          <a:prstGeom prst="roundRect">
            <a:avLst>
              <a:gd name="adj" fmla="val 6423"/>
            </a:avLst>
          </a:prstGeom>
          <a:ln>
            <a:gradFill>
              <a:gsLst>
                <a:gs pos="0">
                  <a:srgbClr val="2F5597"/>
                </a:gs>
                <a:gs pos="100000">
                  <a:srgbClr val="0B235B"/>
                </a:gs>
              </a:gsLst>
              <a:lin ang="5400000" scaled="1"/>
            </a:gradFill>
          </a:ln>
          <a:effectLst>
            <a:outerShdw blurRad="50800" dist="38100" dir="2700000" algn="tl" rotWithShape="0">
              <a:srgbClr val="2F5597">
                <a:alpha val="40000"/>
              </a:srgbClr>
            </a:outerShdw>
          </a:effectLst>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C1AFDA12-BF3D-E842-ECE0-06977FCC6391}"/>
              </a:ext>
            </a:extLst>
          </p:cNvPr>
          <p:cNvPicPr>
            <a:picLocks noChangeAspect="1" noChangeArrowheads="1"/>
          </p:cNvPicPr>
          <p:nvPr/>
        </p:nvPicPr>
        <p:blipFill>
          <a:blip r:embed="rId5"/>
          <a:srcRect l="22148" r="22148"/>
          <a:stretch/>
        </p:blipFill>
        <p:spPr bwMode="auto">
          <a:xfrm>
            <a:off x="4228249" y="5096515"/>
            <a:ext cx="1310332" cy="1080000"/>
          </a:xfrm>
          <a:prstGeom prst="roundRect">
            <a:avLst>
              <a:gd name="adj" fmla="val 6423"/>
            </a:avLst>
          </a:prstGeom>
          <a:ln>
            <a:gradFill>
              <a:gsLst>
                <a:gs pos="0">
                  <a:srgbClr val="2F5597"/>
                </a:gs>
                <a:gs pos="100000">
                  <a:srgbClr val="0B235B"/>
                </a:gs>
              </a:gsLst>
              <a:lin ang="5400000" scaled="1"/>
            </a:gradFill>
          </a:ln>
          <a:effectLst>
            <a:outerShdw blurRad="50800" dist="38100" dir="2700000" algn="tl" rotWithShape="0">
              <a:srgbClr val="2F5597">
                <a:alpha val="40000"/>
              </a:srgbClr>
            </a:outerShdw>
          </a:effectLst>
          <a:extLst>
            <a:ext uri="{909E8E84-426E-40DD-AFC4-6F175D3DCCD1}">
              <a14:hiddenFill xmlns:a14="http://schemas.microsoft.com/office/drawing/2010/main">
                <a:solidFill>
                  <a:srgbClr val="FFFFFF"/>
                </a:solidFill>
              </a14:hiddenFill>
            </a:ext>
          </a:extLst>
        </p:spPr>
      </p:pic>
      <p:cxnSp>
        <p:nvCxnSpPr>
          <p:cNvPr id="31" name="直接连接符 30"/>
          <p:cNvCxnSpPr/>
          <p:nvPr/>
        </p:nvCxnSpPr>
        <p:spPr>
          <a:xfrm>
            <a:off x="4228249" y="2200275"/>
            <a:ext cx="7525601" cy="0"/>
          </a:xfrm>
          <a:prstGeom prst="line">
            <a:avLst/>
          </a:prstGeom>
          <a:ln>
            <a:solidFill>
              <a:srgbClr val="7C3383"/>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228249" y="3600450"/>
            <a:ext cx="7525601" cy="0"/>
          </a:xfrm>
          <a:prstGeom prst="line">
            <a:avLst/>
          </a:prstGeom>
          <a:ln>
            <a:solidFill>
              <a:srgbClr val="7C3383"/>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228249" y="4974159"/>
            <a:ext cx="7525601" cy="0"/>
          </a:xfrm>
          <a:prstGeom prst="line">
            <a:avLst/>
          </a:prstGeom>
          <a:ln>
            <a:solidFill>
              <a:srgbClr val="7C3383"/>
            </a:solidFill>
            <a:prstDash val="dash"/>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106354" y="716913"/>
            <a:ext cx="5304596" cy="1437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sz="1400" dirty="0">
                <a:solidFill>
                  <a:schemeClr val="tx1"/>
                </a:solidFill>
              </a:rPr>
              <a:t>提供</a:t>
            </a:r>
            <a:r>
              <a:rPr lang="en-US" altLang="zh-CN" sz="1400" dirty="0">
                <a:solidFill>
                  <a:schemeClr val="tx1"/>
                </a:solidFill>
              </a:rPr>
              <a:t>wafer</a:t>
            </a:r>
            <a:r>
              <a:rPr lang="zh-CN" altLang="en-US" sz="1400" dirty="0">
                <a:solidFill>
                  <a:schemeClr val="tx1"/>
                </a:solidFill>
              </a:rPr>
              <a:t>后段</a:t>
            </a:r>
            <a:r>
              <a:rPr lang="en-US" altLang="zh-CN" sz="1400" dirty="0">
                <a:solidFill>
                  <a:schemeClr val="tx1"/>
                </a:solidFill>
              </a:rPr>
              <a:t>bump</a:t>
            </a:r>
            <a:r>
              <a:rPr lang="zh-CN" altLang="en-US" sz="1400" dirty="0">
                <a:solidFill>
                  <a:schemeClr val="tx1"/>
                </a:solidFill>
              </a:rPr>
              <a:t>，</a:t>
            </a:r>
            <a:r>
              <a:rPr lang="en-US" altLang="zh-CN" sz="1400" dirty="0">
                <a:solidFill>
                  <a:schemeClr val="tx1"/>
                </a:solidFill>
              </a:rPr>
              <a:t>RDL</a:t>
            </a:r>
            <a:r>
              <a:rPr lang="zh-CN" altLang="en-US" sz="1400" dirty="0">
                <a:solidFill>
                  <a:schemeClr val="tx1"/>
                </a:solidFill>
              </a:rPr>
              <a:t>优化及设计加工</a:t>
            </a:r>
          </a:p>
          <a:p>
            <a:pPr marL="285750" indent="-285750">
              <a:lnSpc>
                <a:spcPct val="150000"/>
              </a:lnSpc>
              <a:buFont typeface="Arial" panose="020B0604020202020204" pitchFamily="34" charset="0"/>
              <a:buChar char="•"/>
            </a:pPr>
            <a:r>
              <a:rPr lang="zh-CN" altLang="en-US" sz="1400" dirty="0">
                <a:solidFill>
                  <a:schemeClr val="tx1"/>
                </a:solidFill>
              </a:rPr>
              <a:t>提供</a:t>
            </a:r>
            <a:r>
              <a:rPr lang="en-US" altLang="zh-CN" sz="1400" dirty="0">
                <a:solidFill>
                  <a:schemeClr val="tx1"/>
                </a:solidFill>
              </a:rPr>
              <a:t>wafer</a:t>
            </a:r>
            <a:r>
              <a:rPr lang="zh-CN" altLang="en-US" sz="1400" dirty="0">
                <a:solidFill>
                  <a:schemeClr val="tx1"/>
                </a:solidFill>
              </a:rPr>
              <a:t>级设计封装（</a:t>
            </a:r>
            <a:r>
              <a:rPr lang="en-US" altLang="zh-CN" sz="1400" dirty="0">
                <a:solidFill>
                  <a:schemeClr val="tx1"/>
                </a:solidFill>
              </a:rPr>
              <a:t>WLCSP</a:t>
            </a:r>
            <a:r>
              <a:rPr lang="zh-CN" altLang="en-US" sz="1400" dirty="0">
                <a:solidFill>
                  <a:schemeClr val="tx1"/>
                </a:solidFill>
              </a:rPr>
              <a:t>）</a:t>
            </a:r>
          </a:p>
          <a:p>
            <a:pPr marL="285750" indent="-285750">
              <a:lnSpc>
                <a:spcPct val="150000"/>
              </a:lnSpc>
              <a:buFont typeface="Arial" panose="020B0604020202020204" pitchFamily="34" charset="0"/>
              <a:buChar char="•"/>
            </a:pPr>
            <a:r>
              <a:rPr lang="zh-CN" altLang="en-US" sz="1400" dirty="0">
                <a:solidFill>
                  <a:schemeClr val="tx1"/>
                </a:solidFill>
              </a:rPr>
              <a:t>提供硅转接板、硅穿孔（</a:t>
            </a:r>
            <a:r>
              <a:rPr lang="en-US" altLang="zh-CN" sz="1400" dirty="0">
                <a:solidFill>
                  <a:schemeClr val="tx1"/>
                </a:solidFill>
              </a:rPr>
              <a:t>TSV</a:t>
            </a:r>
            <a:r>
              <a:rPr lang="zh-CN" altLang="en-US" sz="1400" dirty="0">
                <a:solidFill>
                  <a:schemeClr val="tx1"/>
                </a:solidFill>
              </a:rPr>
              <a:t>）设计加工</a:t>
            </a:r>
          </a:p>
          <a:p>
            <a:pPr marL="285750" indent="-285750">
              <a:lnSpc>
                <a:spcPct val="150000"/>
              </a:lnSpc>
              <a:buFont typeface="Arial" panose="020B0604020202020204" pitchFamily="34" charset="0"/>
              <a:buChar char="•"/>
            </a:pPr>
            <a:r>
              <a:rPr lang="zh-CN" altLang="en-US" sz="1400" dirty="0">
                <a:solidFill>
                  <a:schemeClr val="tx1"/>
                </a:solidFill>
              </a:rPr>
              <a:t>提取系统级仿真所需的芯片模型</a:t>
            </a:r>
          </a:p>
        </p:txBody>
      </p:sp>
      <p:sp>
        <p:nvSpPr>
          <p:cNvPr id="36" name="矩形 35"/>
          <p:cNvSpPr/>
          <p:nvPr/>
        </p:nvSpPr>
        <p:spPr>
          <a:xfrm>
            <a:off x="6106354" y="2215727"/>
            <a:ext cx="5304596" cy="1437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altLang="zh-CN" sz="1400" dirty="0">
                <a:solidFill>
                  <a:schemeClr val="tx1"/>
                </a:solidFill>
              </a:rPr>
              <a:t>MEMS</a:t>
            </a:r>
            <a:r>
              <a:rPr lang="zh-CN" altLang="en-US" sz="1400" dirty="0">
                <a:solidFill>
                  <a:schemeClr val="tx1"/>
                </a:solidFill>
              </a:rPr>
              <a:t>探针卡设计加工</a:t>
            </a:r>
          </a:p>
          <a:p>
            <a:pPr marL="285750" indent="-285750">
              <a:lnSpc>
                <a:spcPct val="150000"/>
              </a:lnSpc>
              <a:buFont typeface="Arial" panose="020B0604020202020204" pitchFamily="34" charset="0"/>
              <a:buChar char="•"/>
            </a:pPr>
            <a:r>
              <a:rPr lang="en-US" altLang="zh-CN" sz="1400" dirty="0">
                <a:solidFill>
                  <a:schemeClr val="tx1"/>
                </a:solidFill>
              </a:rPr>
              <a:t>Load board, IC</a:t>
            </a:r>
            <a:r>
              <a:rPr lang="zh-CN" altLang="en-US" sz="1400" dirty="0">
                <a:solidFill>
                  <a:schemeClr val="tx1"/>
                </a:solidFill>
              </a:rPr>
              <a:t>测试板设计加工</a:t>
            </a:r>
          </a:p>
          <a:p>
            <a:pPr marL="285750" indent="-285750">
              <a:lnSpc>
                <a:spcPct val="150000"/>
              </a:lnSpc>
              <a:buFont typeface="Arial" panose="020B0604020202020204" pitchFamily="34" charset="0"/>
              <a:buChar char="•"/>
            </a:pPr>
            <a:r>
              <a:rPr lang="zh-CN" altLang="en-US" sz="1400" dirty="0">
                <a:solidFill>
                  <a:schemeClr val="tx1"/>
                </a:solidFill>
              </a:rPr>
              <a:t>测试</a:t>
            </a:r>
            <a:r>
              <a:rPr lang="en-US" altLang="zh-CN" sz="1400" dirty="0">
                <a:solidFill>
                  <a:schemeClr val="tx1"/>
                </a:solidFill>
              </a:rPr>
              <a:t>socket</a:t>
            </a:r>
            <a:r>
              <a:rPr lang="zh-CN" altLang="en-US" sz="1400" dirty="0">
                <a:solidFill>
                  <a:schemeClr val="tx1"/>
                </a:solidFill>
              </a:rPr>
              <a:t>代购</a:t>
            </a:r>
          </a:p>
          <a:p>
            <a:pPr marL="285750" indent="-285750">
              <a:lnSpc>
                <a:spcPct val="150000"/>
              </a:lnSpc>
              <a:buFont typeface="Arial" panose="020B0604020202020204" pitchFamily="34" charset="0"/>
              <a:buChar char="•"/>
            </a:pPr>
            <a:r>
              <a:rPr lang="zh-CN" altLang="en-US" sz="1400" dirty="0">
                <a:solidFill>
                  <a:schemeClr val="tx1"/>
                </a:solidFill>
              </a:rPr>
              <a:t>测试板组装</a:t>
            </a:r>
          </a:p>
        </p:txBody>
      </p:sp>
      <p:sp>
        <p:nvSpPr>
          <p:cNvPr id="37" name="矩形 36"/>
          <p:cNvSpPr/>
          <p:nvPr/>
        </p:nvSpPr>
        <p:spPr>
          <a:xfrm>
            <a:off x="6106354" y="3659881"/>
            <a:ext cx="5304596" cy="1273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sz="1400" dirty="0">
                <a:solidFill>
                  <a:schemeClr val="tx1"/>
                </a:solidFill>
              </a:rPr>
              <a:t>封装基板及</a:t>
            </a:r>
            <a:r>
              <a:rPr lang="en-US" altLang="zh-CN" sz="1400" dirty="0">
                <a:solidFill>
                  <a:schemeClr val="tx1"/>
                </a:solidFill>
              </a:rPr>
              <a:t>COB</a:t>
            </a:r>
            <a:r>
              <a:rPr lang="zh-CN" altLang="en-US" sz="1400" dirty="0">
                <a:solidFill>
                  <a:schemeClr val="tx1"/>
                </a:solidFill>
              </a:rPr>
              <a:t>设计与仿真</a:t>
            </a:r>
          </a:p>
          <a:p>
            <a:pPr marL="285750" indent="-285750">
              <a:lnSpc>
                <a:spcPct val="150000"/>
              </a:lnSpc>
              <a:buFont typeface="Arial" panose="020B0604020202020204" pitchFamily="34" charset="0"/>
              <a:buChar char="•"/>
            </a:pPr>
            <a:r>
              <a:rPr lang="zh-CN" altLang="en-US" sz="1400" dirty="0">
                <a:solidFill>
                  <a:schemeClr val="tx1"/>
                </a:solidFill>
              </a:rPr>
              <a:t>晶圆及物料代购</a:t>
            </a:r>
          </a:p>
          <a:p>
            <a:pPr marL="285750" indent="-285750">
              <a:lnSpc>
                <a:spcPct val="150000"/>
              </a:lnSpc>
              <a:buFont typeface="Arial" panose="020B0604020202020204" pitchFamily="34" charset="0"/>
              <a:buChar char="•"/>
            </a:pPr>
            <a:r>
              <a:rPr lang="zh-CN" altLang="en-US" sz="1400" dirty="0">
                <a:solidFill>
                  <a:schemeClr val="tx1"/>
                </a:solidFill>
              </a:rPr>
              <a:t>高密度基板加工</a:t>
            </a:r>
          </a:p>
          <a:p>
            <a:pPr marL="285750" indent="-285750">
              <a:lnSpc>
                <a:spcPct val="150000"/>
              </a:lnSpc>
              <a:buFont typeface="Arial" panose="020B0604020202020204" pitchFamily="34" charset="0"/>
              <a:buChar char="•"/>
            </a:pPr>
            <a:r>
              <a:rPr lang="zh-CN" altLang="en-US" sz="1400" dirty="0">
                <a:solidFill>
                  <a:schemeClr val="tx1"/>
                </a:solidFill>
              </a:rPr>
              <a:t>高密度模块封装与测试、可靠性测试及鉴定</a:t>
            </a:r>
          </a:p>
        </p:txBody>
      </p:sp>
      <p:sp>
        <p:nvSpPr>
          <p:cNvPr id="38" name="矩形 37"/>
          <p:cNvSpPr/>
          <p:nvPr/>
        </p:nvSpPr>
        <p:spPr>
          <a:xfrm>
            <a:off x="6106354" y="5152976"/>
            <a:ext cx="5304596" cy="1273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sz="1400" dirty="0">
                <a:solidFill>
                  <a:schemeClr val="tx1"/>
                </a:solidFill>
              </a:rPr>
              <a:t>硬件方案开发</a:t>
            </a:r>
          </a:p>
          <a:p>
            <a:pPr marL="285750" indent="-285750">
              <a:lnSpc>
                <a:spcPct val="150000"/>
              </a:lnSpc>
              <a:buFont typeface="Arial" panose="020B0604020202020204" pitchFamily="34" charset="0"/>
              <a:buChar char="•"/>
            </a:pPr>
            <a:r>
              <a:rPr lang="zh-CN" altLang="en-US" sz="1400" dirty="0">
                <a:solidFill>
                  <a:schemeClr val="tx1"/>
                </a:solidFill>
              </a:rPr>
              <a:t>原理图及</a:t>
            </a:r>
            <a:r>
              <a:rPr lang="en-US" altLang="zh-CN" sz="1400" dirty="0">
                <a:solidFill>
                  <a:schemeClr val="tx1"/>
                </a:solidFill>
              </a:rPr>
              <a:t>PCB</a:t>
            </a:r>
            <a:r>
              <a:rPr lang="zh-CN" altLang="en-US" sz="1400" dirty="0">
                <a:solidFill>
                  <a:schemeClr val="tx1"/>
                </a:solidFill>
              </a:rPr>
              <a:t>设计</a:t>
            </a:r>
          </a:p>
          <a:p>
            <a:pPr marL="285750" indent="-285750">
              <a:lnSpc>
                <a:spcPct val="150000"/>
              </a:lnSpc>
              <a:buFont typeface="Arial" panose="020B0604020202020204" pitchFamily="34" charset="0"/>
              <a:buChar char="•"/>
            </a:pPr>
            <a:r>
              <a:rPr lang="zh-CN" altLang="en-US" sz="1400" dirty="0">
                <a:solidFill>
                  <a:schemeClr val="tx1"/>
                </a:solidFill>
              </a:rPr>
              <a:t>板级及系统级仿真</a:t>
            </a:r>
          </a:p>
          <a:p>
            <a:pPr marL="285750" indent="-285750">
              <a:lnSpc>
                <a:spcPct val="150000"/>
              </a:lnSpc>
              <a:buFont typeface="Arial" panose="020B0604020202020204" pitchFamily="34" charset="0"/>
              <a:buChar char="•"/>
            </a:pPr>
            <a:r>
              <a:rPr lang="zh-CN" altLang="en-US" sz="1400" dirty="0">
                <a:solidFill>
                  <a:schemeClr val="tx1"/>
                </a:solidFill>
              </a:rPr>
              <a:t>嵌入式驱动程序及上位机软件开发</a:t>
            </a:r>
          </a:p>
          <a:p>
            <a:pPr marL="285750" indent="-285750">
              <a:lnSpc>
                <a:spcPct val="150000"/>
              </a:lnSpc>
              <a:buFont typeface="Arial" panose="020B0604020202020204" pitchFamily="34" charset="0"/>
              <a:buChar char="•"/>
            </a:pPr>
            <a:r>
              <a:rPr lang="en-US" altLang="zh-CN" sz="1400" dirty="0">
                <a:solidFill>
                  <a:schemeClr val="tx1"/>
                </a:solidFill>
              </a:rPr>
              <a:t>PCB</a:t>
            </a:r>
            <a:r>
              <a:rPr lang="zh-CN" altLang="en-US" sz="1400" dirty="0">
                <a:solidFill>
                  <a:schemeClr val="tx1"/>
                </a:solidFill>
              </a:rPr>
              <a:t>制板、元器件</a:t>
            </a:r>
          </a:p>
        </p:txBody>
      </p:sp>
    </p:spTree>
    <p:extLst>
      <p:ext uri="{BB962C8B-B14F-4D97-AF65-F5344CB8AC3E}">
        <p14:creationId xmlns:p14="http://schemas.microsoft.com/office/powerpoint/2010/main" val="4178861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40EF7-4276-6E1D-640D-3632AA62D12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FB2A383-9C7E-5A50-BA10-0323D59BF073}"/>
              </a:ext>
            </a:extLst>
          </p:cNvPr>
          <p:cNvSpPr>
            <a:spLocks noGrp="1"/>
          </p:cNvSpPr>
          <p:nvPr>
            <p:ph type="body" idx="1"/>
          </p:nvPr>
        </p:nvSpPr>
        <p:spPr/>
        <p:txBody>
          <a:bodyPr/>
          <a:lstStyle/>
          <a:p>
            <a:r>
              <a:rPr lang="zh-CN" altLang="en-US" dirty="0"/>
              <a:t>公司服务体系</a:t>
            </a:r>
          </a:p>
        </p:txBody>
      </p:sp>
      <p:sp>
        <p:nvSpPr>
          <p:cNvPr id="8" name="矩形: 圆角 7">
            <a:extLst>
              <a:ext uri="{FF2B5EF4-FFF2-40B4-BE49-F238E27FC236}">
                <a16:creationId xmlns:a16="http://schemas.microsoft.com/office/drawing/2014/main" id="{AAD41119-0338-809C-BBC2-12932B37DB88}"/>
              </a:ext>
            </a:extLst>
          </p:cNvPr>
          <p:cNvSpPr/>
          <p:nvPr/>
        </p:nvSpPr>
        <p:spPr>
          <a:xfrm>
            <a:off x="1882444" y="1922073"/>
            <a:ext cx="1309421" cy="475488"/>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设计仿真</a:t>
            </a:r>
          </a:p>
        </p:txBody>
      </p:sp>
      <p:sp>
        <p:nvSpPr>
          <p:cNvPr id="10" name="矩形: 圆角 9">
            <a:extLst>
              <a:ext uri="{FF2B5EF4-FFF2-40B4-BE49-F238E27FC236}">
                <a16:creationId xmlns:a16="http://schemas.microsoft.com/office/drawing/2014/main" id="{90051893-288A-C4C5-B486-8831942C14F8}"/>
              </a:ext>
            </a:extLst>
          </p:cNvPr>
          <p:cNvSpPr/>
          <p:nvPr/>
        </p:nvSpPr>
        <p:spPr>
          <a:xfrm>
            <a:off x="599885" y="1324054"/>
            <a:ext cx="504749" cy="3994099"/>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Light" panose="020B0502040204020203" pitchFamily="34" charset="-122"/>
                <a:ea typeface="Microsoft YaHei Light" panose="020B0502040204020203" pitchFamily="34" charset="-122"/>
              </a:rPr>
              <a:t>研发服务产业化</a:t>
            </a:r>
          </a:p>
        </p:txBody>
      </p:sp>
      <p:sp>
        <p:nvSpPr>
          <p:cNvPr id="12" name="矩形: 圆角 11">
            <a:extLst>
              <a:ext uri="{FF2B5EF4-FFF2-40B4-BE49-F238E27FC236}">
                <a16:creationId xmlns:a16="http://schemas.microsoft.com/office/drawing/2014/main" id="{2552973E-9175-30CF-B918-2835548A7845}"/>
              </a:ext>
            </a:extLst>
          </p:cNvPr>
          <p:cNvSpPr/>
          <p:nvPr/>
        </p:nvSpPr>
        <p:spPr>
          <a:xfrm>
            <a:off x="5769086" y="1911100"/>
            <a:ext cx="1219200" cy="475488"/>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封装工艺</a:t>
            </a:r>
          </a:p>
        </p:txBody>
      </p:sp>
      <p:sp>
        <p:nvSpPr>
          <p:cNvPr id="14" name="矩形: 圆角 13">
            <a:extLst>
              <a:ext uri="{FF2B5EF4-FFF2-40B4-BE49-F238E27FC236}">
                <a16:creationId xmlns:a16="http://schemas.microsoft.com/office/drawing/2014/main" id="{419C94B1-306A-DB54-65EF-201188C6AE2F}"/>
              </a:ext>
            </a:extLst>
          </p:cNvPr>
          <p:cNvSpPr/>
          <p:nvPr/>
        </p:nvSpPr>
        <p:spPr>
          <a:xfrm>
            <a:off x="3875227" y="1911100"/>
            <a:ext cx="1219200" cy="475488"/>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封装基板</a:t>
            </a:r>
          </a:p>
        </p:txBody>
      </p:sp>
      <p:sp>
        <p:nvSpPr>
          <p:cNvPr id="16" name="矩形: 圆角 15">
            <a:extLst>
              <a:ext uri="{FF2B5EF4-FFF2-40B4-BE49-F238E27FC236}">
                <a16:creationId xmlns:a16="http://schemas.microsoft.com/office/drawing/2014/main" id="{9E4BDB85-233E-525C-F92A-5F5E5093DB2E}"/>
              </a:ext>
            </a:extLst>
          </p:cNvPr>
          <p:cNvSpPr/>
          <p:nvPr/>
        </p:nvSpPr>
        <p:spPr>
          <a:xfrm>
            <a:off x="7605980" y="1911100"/>
            <a:ext cx="1219200" cy="475488"/>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测试验证</a:t>
            </a:r>
          </a:p>
        </p:txBody>
      </p:sp>
      <p:sp>
        <p:nvSpPr>
          <p:cNvPr id="18" name="矩形: 圆角 17">
            <a:extLst>
              <a:ext uri="{FF2B5EF4-FFF2-40B4-BE49-F238E27FC236}">
                <a16:creationId xmlns:a16="http://schemas.microsoft.com/office/drawing/2014/main" id="{A4A13EE4-12BC-A2FD-5111-9B672071FE5F}"/>
              </a:ext>
            </a:extLst>
          </p:cNvPr>
          <p:cNvSpPr/>
          <p:nvPr/>
        </p:nvSpPr>
        <p:spPr>
          <a:xfrm>
            <a:off x="9415883" y="1911100"/>
            <a:ext cx="1666644" cy="475488"/>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技术转移</a:t>
            </a:r>
            <a:r>
              <a:rPr lang="en-US" altLang="zh-CN" dirty="0"/>
              <a:t>/NPI</a:t>
            </a:r>
            <a:endParaRPr lang="zh-CN" altLang="en-US" dirty="0"/>
          </a:p>
        </p:txBody>
      </p:sp>
      <p:sp>
        <p:nvSpPr>
          <p:cNvPr id="20" name="文本框 19">
            <a:extLst>
              <a:ext uri="{FF2B5EF4-FFF2-40B4-BE49-F238E27FC236}">
                <a16:creationId xmlns:a16="http://schemas.microsoft.com/office/drawing/2014/main" id="{3273960D-51BF-C22F-4F49-6A8B813278D2}"/>
              </a:ext>
            </a:extLst>
          </p:cNvPr>
          <p:cNvSpPr txBox="1"/>
          <p:nvPr/>
        </p:nvSpPr>
        <p:spPr>
          <a:xfrm>
            <a:off x="2367349" y="5544923"/>
            <a:ext cx="8429886" cy="369332"/>
          </a:xfrm>
          <a:prstGeom prst="rect">
            <a:avLst/>
          </a:prstGeom>
          <a:solidFill>
            <a:schemeClr val="accent2">
              <a:lumMod val="60000"/>
              <a:lumOff val="40000"/>
            </a:schemeClr>
          </a:solidFill>
          <a:ln>
            <a:noFill/>
          </a:ln>
        </p:spPr>
        <p:txBody>
          <a:bodyPr wrap="square" rtlCol="0">
            <a:spAutoFit/>
          </a:bodyPr>
          <a:lstStyle/>
          <a:p>
            <a:pPr marL="285750" indent="-285750">
              <a:buFont typeface="Wingdings" panose="05000000000000000000" pitchFamily="2" charset="2"/>
              <a:buChar char="u"/>
            </a:pPr>
            <a:r>
              <a:rPr lang="zh-CN" altLang="en-US" b="1" dirty="0">
                <a:latin typeface="Microsoft YaHei Light" panose="020B0502040204020203" pitchFamily="34" charset="-122"/>
                <a:ea typeface="Microsoft YaHei Light" panose="020B0502040204020203" pitchFamily="34" charset="-122"/>
              </a:rPr>
              <a:t>先进封装</a:t>
            </a:r>
            <a:r>
              <a:rPr lang="en-US" altLang="zh-CN" b="1" dirty="0">
                <a:latin typeface="Microsoft YaHei Light" panose="020B0502040204020203" pitchFamily="34" charset="-122"/>
                <a:ea typeface="Microsoft YaHei Light" panose="020B0502040204020203" pitchFamily="34" charset="-122"/>
              </a:rPr>
              <a:t>&amp;SIP&amp;</a:t>
            </a:r>
            <a:r>
              <a:rPr lang="zh-CN" altLang="en-US" b="1" dirty="0">
                <a:latin typeface="Microsoft YaHei Light" panose="020B0502040204020203" pitchFamily="34" charset="-122"/>
                <a:ea typeface="Microsoft YaHei Light" panose="020B0502040204020203" pitchFamily="34" charset="-122"/>
              </a:rPr>
              <a:t>模组开发设计、仿真、基板加工、封装测试一站式解决方案</a:t>
            </a:r>
          </a:p>
        </p:txBody>
      </p:sp>
      <p:sp>
        <p:nvSpPr>
          <p:cNvPr id="21" name="箭头: 右 20">
            <a:extLst>
              <a:ext uri="{FF2B5EF4-FFF2-40B4-BE49-F238E27FC236}">
                <a16:creationId xmlns:a16="http://schemas.microsoft.com/office/drawing/2014/main" id="{CA119ACE-EF38-DBEF-2FE6-507FB4FB8029}"/>
              </a:ext>
            </a:extLst>
          </p:cNvPr>
          <p:cNvSpPr/>
          <p:nvPr/>
        </p:nvSpPr>
        <p:spPr>
          <a:xfrm>
            <a:off x="3329330" y="1964178"/>
            <a:ext cx="519379" cy="369332"/>
          </a:xfrm>
          <a:prstGeom prst="rightArrow">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F6D4EF02-44E9-652B-D59E-D468DFB3DF89}"/>
              </a:ext>
            </a:extLst>
          </p:cNvPr>
          <p:cNvSpPr/>
          <p:nvPr/>
        </p:nvSpPr>
        <p:spPr>
          <a:xfrm>
            <a:off x="5165751" y="1975151"/>
            <a:ext cx="519379" cy="369332"/>
          </a:xfrm>
          <a:prstGeom prst="rightArrow">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C8C50D5D-4C94-C89D-14B5-2435E12B2AF6}"/>
              </a:ext>
            </a:extLst>
          </p:cNvPr>
          <p:cNvSpPr/>
          <p:nvPr/>
        </p:nvSpPr>
        <p:spPr>
          <a:xfrm>
            <a:off x="7050939" y="1975151"/>
            <a:ext cx="519379" cy="369332"/>
          </a:xfrm>
          <a:prstGeom prst="rightArrow">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EDF64E32-2083-2FAA-E23F-A51D8200040E}"/>
              </a:ext>
            </a:extLst>
          </p:cNvPr>
          <p:cNvSpPr/>
          <p:nvPr/>
        </p:nvSpPr>
        <p:spPr>
          <a:xfrm>
            <a:off x="8864500" y="1986124"/>
            <a:ext cx="519379" cy="369332"/>
          </a:xfrm>
          <a:prstGeom prst="rightArrow">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3FA25870-0547-4417-AA0F-3DECB6D4BA55}"/>
              </a:ext>
            </a:extLst>
          </p:cNvPr>
          <p:cNvSpPr txBox="1"/>
          <p:nvPr/>
        </p:nvSpPr>
        <p:spPr>
          <a:xfrm>
            <a:off x="1750135" y="2565265"/>
            <a:ext cx="2060179" cy="1877437"/>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t>封装结构设计</a:t>
            </a:r>
            <a:endParaRPr lang="en-US" altLang="zh-CN" sz="1600" dirty="0"/>
          </a:p>
          <a:p>
            <a:pPr marL="285750" indent="-285750">
              <a:buFont typeface="Arial" panose="020B0604020202020204" pitchFamily="34" charset="0"/>
              <a:buChar char="•"/>
            </a:pPr>
            <a:r>
              <a:rPr lang="zh-CN" altLang="en-US" sz="1600" dirty="0"/>
              <a:t>高速</a:t>
            </a:r>
            <a:r>
              <a:rPr lang="en-US" altLang="zh-CN" sz="1600" dirty="0"/>
              <a:t>PCB</a:t>
            </a:r>
            <a:r>
              <a:rPr lang="zh-CN" altLang="en-US" sz="1600" dirty="0"/>
              <a:t>系统设计</a:t>
            </a:r>
            <a:endParaRPr lang="en-US" altLang="zh-CN" sz="1600" dirty="0"/>
          </a:p>
          <a:p>
            <a:pPr marL="285750" indent="-285750">
              <a:buFont typeface="Arial" panose="020B0604020202020204" pitchFamily="34" charset="0"/>
              <a:buChar char="•"/>
            </a:pPr>
            <a:r>
              <a:rPr lang="en-US" altLang="zh-CN" sz="1600" dirty="0"/>
              <a:t>SI PI</a:t>
            </a:r>
            <a:r>
              <a:rPr lang="zh-CN" altLang="en-US" sz="1600" dirty="0"/>
              <a:t>仿真</a:t>
            </a:r>
            <a:endParaRPr lang="en-US" altLang="zh-CN" sz="1600" dirty="0"/>
          </a:p>
          <a:p>
            <a:pPr marL="285750" indent="-285750">
              <a:buFont typeface="Arial" panose="020B0604020202020204" pitchFamily="34" charset="0"/>
              <a:buChar char="•"/>
            </a:pPr>
            <a:r>
              <a:rPr lang="zh-CN" altLang="en-US" sz="1600" dirty="0"/>
              <a:t>热、机械仿真</a:t>
            </a:r>
            <a:endParaRPr lang="en-US" altLang="zh-CN" sz="1600" dirty="0"/>
          </a:p>
          <a:p>
            <a:pPr marL="285750" indent="-285750">
              <a:buFont typeface="Arial" panose="020B0604020202020204" pitchFamily="34" charset="0"/>
              <a:buChar char="•"/>
            </a:pPr>
            <a:r>
              <a:rPr lang="zh-CN" altLang="en-US" sz="1600" dirty="0"/>
              <a:t>工艺过程仿真</a:t>
            </a:r>
            <a:endParaRPr lang="en-US" altLang="zh-CN" sz="1600" dirty="0"/>
          </a:p>
          <a:p>
            <a:pPr marL="285750" indent="-285750">
              <a:buFont typeface="Arial" panose="020B0604020202020204" pitchFamily="34" charset="0"/>
              <a:buChar char="•"/>
            </a:pPr>
            <a:r>
              <a:rPr lang="en-US" altLang="zh-CN" sz="1600" dirty="0"/>
              <a:t>DFX</a:t>
            </a:r>
            <a:r>
              <a:rPr lang="zh-CN" altLang="en-US" sz="1600" dirty="0"/>
              <a:t>检查</a:t>
            </a:r>
            <a:endParaRPr lang="en-US" altLang="zh-CN" sz="1600" dirty="0"/>
          </a:p>
          <a:p>
            <a:endParaRPr lang="zh-CN" altLang="en-US" dirty="0"/>
          </a:p>
        </p:txBody>
      </p:sp>
      <p:sp>
        <p:nvSpPr>
          <p:cNvPr id="30" name="文本框 29">
            <a:extLst>
              <a:ext uri="{FF2B5EF4-FFF2-40B4-BE49-F238E27FC236}">
                <a16:creationId xmlns:a16="http://schemas.microsoft.com/office/drawing/2014/main" id="{1C83CF2E-7BA7-EC1B-EB5D-BE478C2D6BF2}"/>
              </a:ext>
            </a:extLst>
          </p:cNvPr>
          <p:cNvSpPr txBox="1"/>
          <p:nvPr/>
        </p:nvSpPr>
        <p:spPr>
          <a:xfrm>
            <a:off x="3686962" y="2565265"/>
            <a:ext cx="1909497" cy="1600438"/>
          </a:xfrm>
          <a:prstGeom prst="rect">
            <a:avLst/>
          </a:prstGeom>
          <a:noFill/>
        </p:spPr>
        <p:txBody>
          <a:bodyPr wrap="none" rtlCol="0">
            <a:spAutoFit/>
          </a:bodyPr>
          <a:lstStyle/>
          <a:p>
            <a:pPr marL="285750" indent="-285750">
              <a:buFont typeface="Arial" panose="020B0604020202020204" pitchFamily="34" charset="0"/>
              <a:buChar char="•"/>
            </a:pPr>
            <a:r>
              <a:rPr lang="en-US" altLang="zh-CN" sz="1600" dirty="0"/>
              <a:t>BT</a:t>
            </a:r>
            <a:r>
              <a:rPr lang="zh-CN" altLang="en-US" sz="1600" dirty="0"/>
              <a:t>基板</a:t>
            </a:r>
            <a:endParaRPr lang="en-US" altLang="zh-CN" sz="1600" dirty="0"/>
          </a:p>
          <a:p>
            <a:pPr marL="285750" indent="-285750">
              <a:buFont typeface="Arial" panose="020B0604020202020204" pitchFamily="34" charset="0"/>
              <a:buChar char="•"/>
            </a:pPr>
            <a:r>
              <a:rPr lang="en-US" altLang="zh-CN" sz="1600" dirty="0"/>
              <a:t>ABF</a:t>
            </a:r>
            <a:r>
              <a:rPr lang="zh-CN" altLang="en-US" sz="1600" dirty="0"/>
              <a:t>多层板</a:t>
            </a:r>
            <a:endParaRPr lang="en-US" altLang="zh-CN" sz="1600" dirty="0"/>
          </a:p>
          <a:p>
            <a:pPr marL="285750" indent="-285750">
              <a:buFont typeface="Arial" panose="020B0604020202020204" pitchFamily="34" charset="0"/>
              <a:buChar char="•"/>
            </a:pPr>
            <a:r>
              <a:rPr lang="en-US" altLang="zh-CN" sz="1600" dirty="0"/>
              <a:t>Coreless</a:t>
            </a:r>
            <a:r>
              <a:rPr lang="zh-CN" altLang="en-US" sz="1600" dirty="0"/>
              <a:t>基板</a:t>
            </a:r>
            <a:endParaRPr lang="en-US" altLang="zh-CN" sz="1600" dirty="0"/>
          </a:p>
          <a:p>
            <a:pPr marL="285750" indent="-285750">
              <a:buFont typeface="Arial" panose="020B0604020202020204" pitchFamily="34" charset="0"/>
              <a:buChar char="•"/>
            </a:pPr>
            <a:r>
              <a:rPr lang="zh-CN" altLang="en-US" sz="1600" dirty="0"/>
              <a:t>有源埋入式基板</a:t>
            </a:r>
            <a:endParaRPr lang="en-US" altLang="zh-CN" sz="1600" dirty="0"/>
          </a:p>
          <a:p>
            <a:pPr marL="285750" indent="-285750">
              <a:buFont typeface="Arial" panose="020B0604020202020204" pitchFamily="34" charset="0"/>
              <a:buChar char="•"/>
            </a:pPr>
            <a:r>
              <a:rPr lang="zh-CN" altLang="en-US" sz="1600" dirty="0"/>
              <a:t>无源埋入式基板</a:t>
            </a:r>
            <a:endParaRPr lang="en-US" altLang="zh-CN" sz="1600" dirty="0"/>
          </a:p>
          <a:p>
            <a:endParaRPr lang="zh-CN" altLang="en-US" dirty="0"/>
          </a:p>
        </p:txBody>
      </p:sp>
      <p:sp>
        <p:nvSpPr>
          <p:cNvPr id="35" name="文本框 34">
            <a:extLst>
              <a:ext uri="{FF2B5EF4-FFF2-40B4-BE49-F238E27FC236}">
                <a16:creationId xmlns:a16="http://schemas.microsoft.com/office/drawing/2014/main" id="{9567BF28-9246-5A76-39AD-859172564810}"/>
              </a:ext>
            </a:extLst>
          </p:cNvPr>
          <p:cNvSpPr txBox="1"/>
          <p:nvPr/>
        </p:nvSpPr>
        <p:spPr>
          <a:xfrm>
            <a:off x="5596459" y="2576238"/>
            <a:ext cx="1636987" cy="1846659"/>
          </a:xfrm>
          <a:prstGeom prst="rect">
            <a:avLst/>
          </a:prstGeom>
          <a:noFill/>
        </p:spPr>
        <p:txBody>
          <a:bodyPr wrap="none" rtlCol="0">
            <a:spAutoFit/>
          </a:bodyPr>
          <a:lstStyle/>
          <a:p>
            <a:pPr marL="285750" indent="-285750">
              <a:buFont typeface="Arial" panose="020B0604020202020204" pitchFamily="34" charset="0"/>
              <a:buChar char="•"/>
            </a:pPr>
            <a:r>
              <a:rPr lang="en-US" altLang="zh-CN" sz="1600" dirty="0"/>
              <a:t>WBBGA</a:t>
            </a:r>
          </a:p>
          <a:p>
            <a:pPr marL="285750" indent="-285750">
              <a:buFont typeface="Arial" panose="020B0604020202020204" pitchFamily="34" charset="0"/>
              <a:buChar char="•"/>
            </a:pPr>
            <a:r>
              <a:rPr lang="en-US" altLang="zh-CN" sz="1600" dirty="0"/>
              <a:t>FCBA</a:t>
            </a:r>
          </a:p>
          <a:p>
            <a:pPr marL="285750" indent="-285750">
              <a:buFont typeface="Arial" panose="020B0604020202020204" pitchFamily="34" charset="0"/>
              <a:buChar char="•"/>
            </a:pPr>
            <a:r>
              <a:rPr lang="en-US" altLang="zh-CN" sz="1600" dirty="0"/>
              <a:t>FC Bumping</a:t>
            </a:r>
          </a:p>
          <a:p>
            <a:pPr marL="285750" indent="-285750">
              <a:buFont typeface="Arial" panose="020B0604020202020204" pitchFamily="34" charset="0"/>
              <a:buChar char="•"/>
            </a:pPr>
            <a:r>
              <a:rPr lang="en-US" altLang="zh-CN" sz="1600" dirty="0"/>
              <a:t>TSV/WLCSP</a:t>
            </a:r>
          </a:p>
          <a:p>
            <a:pPr marL="285750" indent="-285750">
              <a:buFont typeface="Arial" panose="020B0604020202020204" pitchFamily="34" charset="0"/>
              <a:buChar char="•"/>
            </a:pPr>
            <a:r>
              <a:rPr lang="en-US" altLang="zh-CN" sz="1600" dirty="0"/>
              <a:t>Si Interposer</a:t>
            </a:r>
          </a:p>
          <a:p>
            <a:pPr marL="285750" indent="-285750">
              <a:buFont typeface="Arial" panose="020B0604020202020204" pitchFamily="34" charset="0"/>
              <a:buChar char="•"/>
            </a:pPr>
            <a:r>
              <a:rPr lang="en-US" altLang="zh-CN" sz="1600" dirty="0"/>
              <a:t>Fan-out WLP</a:t>
            </a:r>
          </a:p>
          <a:p>
            <a:endParaRPr lang="zh-CN" altLang="en-US" dirty="0"/>
          </a:p>
        </p:txBody>
      </p:sp>
      <p:sp>
        <p:nvSpPr>
          <p:cNvPr id="39" name="文本框 38">
            <a:extLst>
              <a:ext uri="{FF2B5EF4-FFF2-40B4-BE49-F238E27FC236}">
                <a16:creationId xmlns:a16="http://schemas.microsoft.com/office/drawing/2014/main" id="{16B4B4A1-255C-76D0-1904-45228DCE3BBE}"/>
              </a:ext>
            </a:extLst>
          </p:cNvPr>
          <p:cNvSpPr txBox="1"/>
          <p:nvPr/>
        </p:nvSpPr>
        <p:spPr>
          <a:xfrm>
            <a:off x="7397086" y="2580653"/>
            <a:ext cx="1739579" cy="1569660"/>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t>热、电测试</a:t>
            </a:r>
            <a:endParaRPr lang="en-US" altLang="zh-CN" sz="1600" dirty="0"/>
          </a:p>
          <a:p>
            <a:pPr marL="285750" indent="-285750">
              <a:buFont typeface="Arial" panose="020B0604020202020204" pitchFamily="34" charset="0"/>
              <a:buChar char="•"/>
            </a:pPr>
            <a:r>
              <a:rPr lang="zh-CN" altLang="en-US" sz="1600" dirty="0"/>
              <a:t>晶圆级</a:t>
            </a:r>
            <a:r>
              <a:rPr lang="en-US" altLang="zh-CN" sz="1600" dirty="0"/>
              <a:t>CP</a:t>
            </a:r>
            <a:r>
              <a:rPr lang="zh-CN" altLang="en-US" sz="1600" dirty="0"/>
              <a:t>测试</a:t>
            </a:r>
            <a:endParaRPr lang="en-US" altLang="zh-CN" sz="1600" dirty="0"/>
          </a:p>
          <a:p>
            <a:pPr marL="285750" indent="-285750">
              <a:buFont typeface="Arial" panose="020B0604020202020204" pitchFamily="34" charset="0"/>
              <a:buChar char="•"/>
            </a:pPr>
            <a:r>
              <a:rPr lang="zh-CN" altLang="en-US" sz="1600" dirty="0"/>
              <a:t>封装级</a:t>
            </a:r>
            <a:r>
              <a:rPr lang="en-US" altLang="zh-CN" sz="1600" dirty="0"/>
              <a:t>FT</a:t>
            </a:r>
            <a:r>
              <a:rPr lang="zh-CN" altLang="en-US" sz="1600" dirty="0"/>
              <a:t>测试</a:t>
            </a:r>
            <a:endParaRPr lang="en-US" altLang="zh-CN" sz="1600" dirty="0"/>
          </a:p>
          <a:p>
            <a:pPr marL="285750" indent="-285750">
              <a:buFont typeface="Arial" panose="020B0604020202020204" pitchFamily="34" charset="0"/>
              <a:buChar char="•"/>
            </a:pPr>
            <a:r>
              <a:rPr lang="zh-CN" altLang="en-US" sz="1600" dirty="0"/>
              <a:t>可靠性测试</a:t>
            </a:r>
            <a:endParaRPr lang="en-US" altLang="zh-CN" sz="1600" dirty="0"/>
          </a:p>
          <a:p>
            <a:pPr marL="285750" indent="-285750">
              <a:buFont typeface="Arial" panose="020B0604020202020204" pitchFamily="34" charset="0"/>
              <a:buChar char="•"/>
            </a:pPr>
            <a:r>
              <a:rPr lang="zh-CN" altLang="en-US" sz="1600" dirty="0"/>
              <a:t>失效分析</a:t>
            </a:r>
            <a:endParaRPr lang="en-US" altLang="zh-CN" sz="1600" dirty="0"/>
          </a:p>
          <a:p>
            <a:pPr marL="285750" indent="-285750">
              <a:buFont typeface="Arial" panose="020B0604020202020204" pitchFamily="34" charset="0"/>
              <a:buChar char="•"/>
            </a:pPr>
            <a:r>
              <a:rPr lang="zh-CN" altLang="en-US" sz="1600" dirty="0"/>
              <a:t>材料分析</a:t>
            </a:r>
            <a:endParaRPr lang="zh-CN" altLang="en-US" dirty="0"/>
          </a:p>
        </p:txBody>
      </p:sp>
      <p:sp>
        <p:nvSpPr>
          <p:cNvPr id="40" name="文本框 39">
            <a:extLst>
              <a:ext uri="{FF2B5EF4-FFF2-40B4-BE49-F238E27FC236}">
                <a16:creationId xmlns:a16="http://schemas.microsoft.com/office/drawing/2014/main" id="{BFFB5A7A-8401-0BF9-0E94-89231B301431}"/>
              </a:ext>
            </a:extLst>
          </p:cNvPr>
          <p:cNvSpPr txBox="1"/>
          <p:nvPr/>
        </p:nvSpPr>
        <p:spPr>
          <a:xfrm>
            <a:off x="9379415" y="2596043"/>
            <a:ext cx="1704313" cy="830997"/>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t>解决方案</a:t>
            </a:r>
            <a:endParaRPr lang="en-US" altLang="zh-CN" sz="1600" dirty="0"/>
          </a:p>
          <a:p>
            <a:pPr marL="285750" indent="-285750">
              <a:buFont typeface="Arial" panose="020B0604020202020204" pitchFamily="34" charset="0"/>
              <a:buChar char="•"/>
            </a:pPr>
            <a:r>
              <a:rPr lang="zh-CN" altLang="en-US" sz="1600" dirty="0"/>
              <a:t>量产验证</a:t>
            </a:r>
            <a:endParaRPr lang="en-US" altLang="zh-CN" sz="1600" dirty="0"/>
          </a:p>
          <a:p>
            <a:pPr marL="285750" indent="-285750">
              <a:buFont typeface="Arial" panose="020B0604020202020204" pitchFamily="34" charset="0"/>
              <a:buChar char="•"/>
            </a:pPr>
            <a:r>
              <a:rPr lang="zh-CN" altLang="en-US" sz="1600" dirty="0"/>
              <a:t>成套文件体系</a:t>
            </a:r>
            <a:endParaRPr lang="en-US" altLang="zh-CN" sz="1600" dirty="0"/>
          </a:p>
        </p:txBody>
      </p:sp>
    </p:spTree>
    <p:extLst>
      <p:ext uri="{BB962C8B-B14F-4D97-AF65-F5344CB8AC3E}">
        <p14:creationId xmlns:p14="http://schemas.microsoft.com/office/powerpoint/2010/main" val="4221265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5E7CC-CBFB-1B9F-C54C-6C692A4E1C1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068162E-A6EA-0FAF-D93B-BB0FA15C125A}"/>
              </a:ext>
            </a:extLst>
          </p:cNvPr>
          <p:cNvSpPr>
            <a:spLocks noGrp="1"/>
          </p:cNvSpPr>
          <p:nvPr>
            <p:ph type="body" idx="1"/>
          </p:nvPr>
        </p:nvSpPr>
        <p:spPr/>
        <p:txBody>
          <a:bodyPr/>
          <a:lstStyle/>
          <a:p>
            <a:r>
              <a:rPr lang="zh-CN" altLang="en-US" dirty="0"/>
              <a:t>先进封装设计能力</a:t>
            </a:r>
          </a:p>
        </p:txBody>
      </p:sp>
      <p:graphicFrame>
        <p:nvGraphicFramePr>
          <p:cNvPr id="3" name="图示 2">
            <a:extLst>
              <a:ext uri="{FF2B5EF4-FFF2-40B4-BE49-F238E27FC236}">
                <a16:creationId xmlns:a16="http://schemas.microsoft.com/office/drawing/2014/main" id="{B64192CB-75FF-24A1-ACC5-F6D9CE251DCB}"/>
              </a:ext>
            </a:extLst>
          </p:cNvPr>
          <p:cNvGraphicFramePr/>
          <p:nvPr/>
        </p:nvGraphicFramePr>
        <p:xfrm>
          <a:off x="504901" y="1031108"/>
          <a:ext cx="6992454" cy="5479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圖片 44">
            <a:extLst>
              <a:ext uri="{FF2B5EF4-FFF2-40B4-BE49-F238E27FC236}">
                <a16:creationId xmlns:a16="http://schemas.microsoft.com/office/drawing/2014/main" id="{7A308CE8-2176-A188-F2AA-A6D12DC4CC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9467" y="2536137"/>
            <a:ext cx="1532675" cy="1060546"/>
          </a:xfrm>
          <a:prstGeom prst="rect">
            <a:avLst/>
          </a:prstGeom>
        </p:spPr>
      </p:pic>
      <p:pic>
        <p:nvPicPr>
          <p:cNvPr id="5" name="图片 4">
            <a:extLst>
              <a:ext uri="{FF2B5EF4-FFF2-40B4-BE49-F238E27FC236}">
                <a16:creationId xmlns:a16="http://schemas.microsoft.com/office/drawing/2014/main" id="{669F41E0-EB70-4A46-262F-8B124ED264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9947345" y="1277592"/>
            <a:ext cx="1523311" cy="1001657"/>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6" name="图片 5">
            <a:extLst>
              <a:ext uri="{FF2B5EF4-FFF2-40B4-BE49-F238E27FC236}">
                <a16:creationId xmlns:a16="http://schemas.microsoft.com/office/drawing/2014/main" id="{D693BE0A-52A4-7EDF-493F-C71A295CB9C2}"/>
              </a:ext>
            </a:extLst>
          </p:cNvPr>
          <p:cNvPicPr>
            <a:picLocks noChangeAspect="1"/>
          </p:cNvPicPr>
          <p:nvPr/>
        </p:nvPicPr>
        <p:blipFill>
          <a:blip r:embed="rId9"/>
          <a:stretch>
            <a:fillRect/>
          </a:stretch>
        </p:blipFill>
        <p:spPr>
          <a:xfrm>
            <a:off x="7979467" y="1277593"/>
            <a:ext cx="1456504" cy="1001658"/>
          </a:xfrm>
          <a:prstGeom prst="rect">
            <a:avLst/>
          </a:prstGeom>
        </p:spPr>
      </p:pic>
      <p:pic>
        <p:nvPicPr>
          <p:cNvPr id="7" name="图片 6">
            <a:extLst>
              <a:ext uri="{FF2B5EF4-FFF2-40B4-BE49-F238E27FC236}">
                <a16:creationId xmlns:a16="http://schemas.microsoft.com/office/drawing/2014/main" id="{067B4ACE-8CD2-6A5D-F54B-20B78BCA6ADB}"/>
              </a:ext>
            </a:extLst>
          </p:cNvPr>
          <p:cNvPicPr>
            <a:picLocks noChangeAspect="1"/>
          </p:cNvPicPr>
          <p:nvPr/>
        </p:nvPicPr>
        <p:blipFill>
          <a:blip r:embed="rId10"/>
          <a:stretch>
            <a:fillRect/>
          </a:stretch>
        </p:blipFill>
        <p:spPr>
          <a:xfrm>
            <a:off x="9947345" y="2536137"/>
            <a:ext cx="1523311" cy="1060546"/>
          </a:xfrm>
          <a:prstGeom prst="rect">
            <a:avLst/>
          </a:prstGeom>
        </p:spPr>
      </p:pic>
      <p:pic>
        <p:nvPicPr>
          <p:cNvPr id="9" name="图片 8">
            <a:extLst>
              <a:ext uri="{FF2B5EF4-FFF2-40B4-BE49-F238E27FC236}">
                <a16:creationId xmlns:a16="http://schemas.microsoft.com/office/drawing/2014/main" id="{4221A72C-ED8B-BBE9-0F63-2BA33FAF1A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79467" y="3891828"/>
            <a:ext cx="1565249" cy="957564"/>
          </a:xfrm>
          <a:prstGeom prst="rect">
            <a:avLst/>
          </a:prstGeom>
        </p:spPr>
      </p:pic>
      <p:pic>
        <p:nvPicPr>
          <p:cNvPr id="11" name="图片 10">
            <a:extLst>
              <a:ext uri="{FF2B5EF4-FFF2-40B4-BE49-F238E27FC236}">
                <a16:creationId xmlns:a16="http://schemas.microsoft.com/office/drawing/2014/main" id="{A8C23E83-C815-137F-6DEC-49C5839BE6AD}"/>
              </a:ext>
            </a:extLst>
          </p:cNvPr>
          <p:cNvPicPr>
            <a:picLocks noChangeAspect="1"/>
          </p:cNvPicPr>
          <p:nvPr/>
        </p:nvPicPr>
        <p:blipFill>
          <a:blip r:embed="rId12"/>
          <a:stretch>
            <a:fillRect/>
          </a:stretch>
        </p:blipFill>
        <p:spPr>
          <a:xfrm>
            <a:off x="7943786" y="5241684"/>
            <a:ext cx="1532675" cy="985209"/>
          </a:xfrm>
          <a:prstGeom prst="roundRect">
            <a:avLst>
              <a:gd name="adj" fmla="val 7848"/>
            </a:avLst>
          </a:prstGeom>
          <a:ln>
            <a:gradFill>
              <a:gsLst>
                <a:gs pos="0">
                  <a:srgbClr val="2F5597"/>
                </a:gs>
                <a:gs pos="100000">
                  <a:srgbClr val="0B235B"/>
                </a:gs>
              </a:gsLst>
              <a:lin ang="5400000" scaled="1"/>
            </a:gradFill>
          </a:ln>
          <a:effectLst>
            <a:outerShdw blurRad="50800" dist="38100" dir="2700000" algn="tl" rotWithShape="0">
              <a:prstClr val="black">
                <a:alpha val="27000"/>
              </a:prstClr>
            </a:outerShdw>
          </a:effectLst>
        </p:spPr>
      </p:pic>
      <p:pic>
        <p:nvPicPr>
          <p:cNvPr id="13" name="图片 12">
            <a:extLst>
              <a:ext uri="{FF2B5EF4-FFF2-40B4-BE49-F238E27FC236}">
                <a16:creationId xmlns:a16="http://schemas.microsoft.com/office/drawing/2014/main" id="{5E33090A-6E28-A1DA-4E50-27ED8518CFCB}"/>
              </a:ext>
            </a:extLst>
          </p:cNvPr>
          <p:cNvPicPr>
            <a:picLocks noChangeAspect="1"/>
          </p:cNvPicPr>
          <p:nvPr/>
        </p:nvPicPr>
        <p:blipFill>
          <a:blip r:embed="rId13"/>
          <a:stretch>
            <a:fillRect/>
          </a:stretch>
        </p:blipFill>
        <p:spPr>
          <a:xfrm>
            <a:off x="9801682" y="5241684"/>
            <a:ext cx="1885417" cy="1060547"/>
          </a:xfrm>
          <a:prstGeom prst="rect">
            <a:avLst/>
          </a:prstGeom>
        </p:spPr>
      </p:pic>
      <p:pic>
        <p:nvPicPr>
          <p:cNvPr id="15" name="Picture 4" descr="D:\华进半导体\fine line RDL\工艺开发\M2\8-C-5UM.JPG">
            <a:extLst>
              <a:ext uri="{FF2B5EF4-FFF2-40B4-BE49-F238E27FC236}">
                <a16:creationId xmlns:a16="http://schemas.microsoft.com/office/drawing/2014/main" id="{4CC8F0D0-4830-3AE7-4A1C-66F6F34CC29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947345" y="3823838"/>
            <a:ext cx="1523311" cy="1093544"/>
          </a:xfrm>
          <a:prstGeom prst="roundRect">
            <a:avLst>
              <a:gd name="adj" fmla="val 6423"/>
            </a:avLst>
          </a:prstGeom>
          <a:ln>
            <a:gradFill>
              <a:gsLst>
                <a:gs pos="0">
                  <a:srgbClr val="2F5597"/>
                </a:gs>
                <a:gs pos="100000">
                  <a:srgbClr val="0B235B"/>
                </a:gs>
              </a:gsLst>
              <a:lin ang="5400000" scaled="1"/>
            </a:gradFill>
          </a:ln>
          <a:effectLst>
            <a:outerShdw blurRad="50800" dist="38100" dir="2700000" algn="tl" rotWithShape="0">
              <a:srgbClr val="2F5597">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16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2F377-5D41-2093-0629-3A83208E9D3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E07DD36-5519-E2D1-7A86-A49109E9737E}"/>
              </a:ext>
            </a:extLst>
          </p:cNvPr>
          <p:cNvSpPr>
            <a:spLocks noGrp="1"/>
          </p:cNvSpPr>
          <p:nvPr>
            <p:ph type="body" idx="1"/>
          </p:nvPr>
        </p:nvSpPr>
        <p:spPr/>
        <p:txBody>
          <a:bodyPr/>
          <a:lstStyle/>
          <a:p>
            <a:r>
              <a:rPr lang="zh-CN" altLang="en-US" dirty="0"/>
              <a:t>仿真能力</a:t>
            </a:r>
          </a:p>
        </p:txBody>
      </p:sp>
      <p:sp>
        <p:nvSpPr>
          <p:cNvPr id="3" name="椭圆 2">
            <a:extLst>
              <a:ext uri="{FF2B5EF4-FFF2-40B4-BE49-F238E27FC236}">
                <a16:creationId xmlns:a16="http://schemas.microsoft.com/office/drawing/2014/main" id="{8130DB52-D0B4-9D12-7C20-6D3BE9116282}"/>
              </a:ext>
            </a:extLst>
          </p:cNvPr>
          <p:cNvSpPr/>
          <p:nvPr/>
        </p:nvSpPr>
        <p:spPr>
          <a:xfrm>
            <a:off x="4361122" y="2149534"/>
            <a:ext cx="3581400" cy="3581400"/>
          </a:xfrm>
          <a:prstGeom prst="ellipse">
            <a:avLst/>
          </a:prstGeom>
          <a:noFill/>
          <a:ln>
            <a:gradFill>
              <a:gsLst>
                <a:gs pos="0">
                  <a:schemeClr val="accent1">
                    <a:lumMod val="60000"/>
                    <a:lumOff val="40000"/>
                  </a:schemeClr>
                </a:gs>
                <a:gs pos="100000">
                  <a:srgbClr val="0F3775"/>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dot"/>
              <a:ea typeface="思源宋体 CN Medium"/>
              <a:cs typeface="+mn-cs"/>
            </a:endParaRPr>
          </a:p>
        </p:txBody>
      </p:sp>
      <p:sp>
        <p:nvSpPr>
          <p:cNvPr id="4" name="椭圆 3">
            <a:extLst>
              <a:ext uri="{FF2B5EF4-FFF2-40B4-BE49-F238E27FC236}">
                <a16:creationId xmlns:a16="http://schemas.microsoft.com/office/drawing/2014/main" id="{78CBB8A0-A885-1F31-8A7D-FD4F0C6B7E09}"/>
              </a:ext>
            </a:extLst>
          </p:cNvPr>
          <p:cNvSpPr/>
          <p:nvPr/>
        </p:nvSpPr>
        <p:spPr>
          <a:xfrm flipH="1">
            <a:off x="11310198" y="4333420"/>
            <a:ext cx="352425" cy="352425"/>
          </a:xfrm>
          <a:prstGeom prst="ellipse">
            <a:avLst/>
          </a:prstGeom>
          <a:gradFill>
            <a:gsLst>
              <a:gs pos="0">
                <a:srgbClr val="864DC3">
                  <a:lumMod val="75000"/>
                </a:srgbClr>
              </a:gs>
              <a:gs pos="54000">
                <a:srgbClr val="864DC3">
                  <a:lumMod val="60000"/>
                  <a:lumOff val="40000"/>
                </a:srgbClr>
              </a:gs>
              <a:gs pos="100000">
                <a:srgbClr val="864DC3"/>
              </a:gs>
            </a:gsLst>
            <a:lin ang="2700000" scaled="1"/>
          </a:gradFill>
          <a:ln>
            <a:noFill/>
          </a:ln>
          <a:effectLst>
            <a:outerShdw blurRad="203200" dist="165100" dir="5400000" sx="89000" sy="89000" algn="t" rotWithShape="0">
              <a:srgbClr val="0F3775">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gradFill>
                <a:gsLst>
                  <a:gs pos="0">
                    <a:srgbClr val="B1E800">
                      <a:alpha val="82000"/>
                    </a:srgbClr>
                  </a:gs>
                  <a:gs pos="54000">
                    <a:srgbClr val="51BC08">
                      <a:alpha val="94000"/>
                    </a:srgbClr>
                  </a:gs>
                  <a:gs pos="100000">
                    <a:srgbClr val="2C6C00">
                      <a:alpha val="98000"/>
                    </a:srgbClr>
                  </a:gs>
                </a:gsLst>
                <a:lin ang="2700000" scaled="1"/>
              </a:gradFill>
              <a:effectLst/>
              <a:uLnTx/>
              <a:uFillTx/>
              <a:latin typeface="Didot"/>
              <a:ea typeface="思源宋体 CN Medium"/>
              <a:cs typeface="+mn-cs"/>
            </a:endParaRPr>
          </a:p>
        </p:txBody>
      </p:sp>
      <p:grpSp>
        <p:nvGrpSpPr>
          <p:cNvPr id="5" name="组合 4">
            <a:extLst>
              <a:ext uri="{FF2B5EF4-FFF2-40B4-BE49-F238E27FC236}">
                <a16:creationId xmlns:a16="http://schemas.microsoft.com/office/drawing/2014/main" id="{146DECF3-18DC-C5C2-522B-1E5A00BDEDC6}"/>
              </a:ext>
            </a:extLst>
          </p:cNvPr>
          <p:cNvGrpSpPr/>
          <p:nvPr/>
        </p:nvGrpSpPr>
        <p:grpSpPr>
          <a:xfrm>
            <a:off x="1004984" y="1474775"/>
            <a:ext cx="352425" cy="352425"/>
            <a:chOff x="495855" y="2070865"/>
            <a:chExt cx="352425" cy="352425"/>
          </a:xfrm>
        </p:grpSpPr>
        <p:sp>
          <p:nvSpPr>
            <p:cNvPr id="6" name="椭圆 5">
              <a:extLst>
                <a:ext uri="{FF2B5EF4-FFF2-40B4-BE49-F238E27FC236}">
                  <a16:creationId xmlns:a16="http://schemas.microsoft.com/office/drawing/2014/main" id="{2A026B17-33A8-741A-0F0C-6634260BA756}"/>
                </a:ext>
              </a:extLst>
            </p:cNvPr>
            <p:cNvSpPr/>
            <p:nvPr/>
          </p:nvSpPr>
          <p:spPr>
            <a:xfrm>
              <a:off x="495855" y="2070865"/>
              <a:ext cx="352425" cy="352425"/>
            </a:xfrm>
            <a:prstGeom prst="ellipse">
              <a:avLst/>
            </a:prstGeom>
            <a:gradFill>
              <a:gsLst>
                <a:gs pos="0">
                  <a:srgbClr val="864DC3">
                    <a:lumMod val="75000"/>
                  </a:srgbClr>
                </a:gs>
                <a:gs pos="54000">
                  <a:srgbClr val="864DC3">
                    <a:lumMod val="60000"/>
                    <a:lumOff val="40000"/>
                  </a:srgbClr>
                </a:gs>
                <a:gs pos="100000">
                  <a:srgbClr val="864DC3"/>
                </a:gs>
              </a:gsLst>
              <a:lin ang="2700000" scaled="1"/>
            </a:gradFill>
            <a:ln>
              <a:solidFill>
                <a:schemeClr val="bg1"/>
              </a:solidFill>
            </a:ln>
            <a:effectLst>
              <a:outerShdw blurRad="203200" dist="165100" dir="5400000" sx="89000" sy="89000" algn="t" rotWithShape="0">
                <a:srgbClr val="0F3775">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gradFill>
                  <a:gsLst>
                    <a:gs pos="0">
                      <a:srgbClr val="B1E800">
                        <a:alpha val="82000"/>
                      </a:srgbClr>
                    </a:gs>
                    <a:gs pos="54000">
                      <a:srgbClr val="51BC08">
                        <a:alpha val="94000"/>
                      </a:srgbClr>
                    </a:gs>
                    <a:gs pos="100000">
                      <a:srgbClr val="2C6C00">
                        <a:alpha val="98000"/>
                      </a:srgbClr>
                    </a:gs>
                  </a:gsLst>
                  <a:lin ang="2700000" scaled="1"/>
                </a:gradFill>
                <a:effectLst/>
                <a:uLnTx/>
                <a:uFillTx/>
                <a:latin typeface="Didot"/>
                <a:ea typeface="思源宋体 CN Medium"/>
                <a:cs typeface="+mn-cs"/>
              </a:endParaRPr>
            </a:p>
          </p:txBody>
        </p:sp>
        <p:pic>
          <p:nvPicPr>
            <p:cNvPr id="7" name="图形 6">
              <a:extLst>
                <a:ext uri="{FF2B5EF4-FFF2-40B4-BE49-F238E27FC236}">
                  <a16:creationId xmlns:a16="http://schemas.microsoft.com/office/drawing/2014/main" id="{67E59893-24B2-C64A-D837-4DA94E31EE4E}"/>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9065" y="2153783"/>
              <a:ext cx="187698" cy="186588"/>
            </a:xfrm>
            <a:prstGeom prst="rect">
              <a:avLst/>
            </a:prstGeom>
          </p:spPr>
        </p:pic>
      </p:grpSp>
      <p:grpSp>
        <p:nvGrpSpPr>
          <p:cNvPr id="8" name="组合 7">
            <a:extLst>
              <a:ext uri="{FF2B5EF4-FFF2-40B4-BE49-F238E27FC236}">
                <a16:creationId xmlns:a16="http://schemas.microsoft.com/office/drawing/2014/main" id="{047A482D-882C-505E-7C95-398D48BD1D5E}"/>
              </a:ext>
            </a:extLst>
          </p:cNvPr>
          <p:cNvGrpSpPr/>
          <p:nvPr/>
        </p:nvGrpSpPr>
        <p:grpSpPr>
          <a:xfrm>
            <a:off x="10936190" y="1555678"/>
            <a:ext cx="352425" cy="352425"/>
            <a:chOff x="11351317" y="2070865"/>
            <a:chExt cx="352425" cy="352425"/>
          </a:xfrm>
        </p:grpSpPr>
        <p:sp>
          <p:nvSpPr>
            <p:cNvPr id="9" name="椭圆 8">
              <a:extLst>
                <a:ext uri="{FF2B5EF4-FFF2-40B4-BE49-F238E27FC236}">
                  <a16:creationId xmlns:a16="http://schemas.microsoft.com/office/drawing/2014/main" id="{8D99A65C-51F2-FA9B-1F8B-F667BB9101BA}"/>
                </a:ext>
              </a:extLst>
            </p:cNvPr>
            <p:cNvSpPr/>
            <p:nvPr/>
          </p:nvSpPr>
          <p:spPr>
            <a:xfrm flipH="1">
              <a:off x="11351317" y="2070865"/>
              <a:ext cx="352425" cy="352425"/>
            </a:xfrm>
            <a:prstGeom prst="ellipse">
              <a:avLst/>
            </a:prstGeom>
            <a:gradFill>
              <a:gsLst>
                <a:gs pos="0">
                  <a:srgbClr val="864DC3">
                    <a:lumMod val="75000"/>
                  </a:srgbClr>
                </a:gs>
                <a:gs pos="54000">
                  <a:srgbClr val="864DC3">
                    <a:lumMod val="60000"/>
                    <a:lumOff val="40000"/>
                  </a:srgbClr>
                </a:gs>
                <a:gs pos="100000">
                  <a:srgbClr val="864DC3"/>
                </a:gs>
              </a:gsLst>
              <a:lin ang="2700000" scaled="1"/>
            </a:gradFill>
            <a:ln>
              <a:noFill/>
            </a:ln>
            <a:effectLst>
              <a:outerShdw blurRad="203200" dist="165100" dir="5400000" sx="89000" sy="89000" algn="t" rotWithShape="0">
                <a:srgbClr val="0F3775">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0">
                      <a:srgbClr val="B1E800">
                        <a:alpha val="82000"/>
                      </a:srgbClr>
                    </a:gs>
                    <a:gs pos="54000">
                      <a:srgbClr val="51BC08">
                        <a:alpha val="94000"/>
                      </a:srgbClr>
                    </a:gs>
                    <a:gs pos="100000">
                      <a:srgbClr val="2C6C00">
                        <a:alpha val="98000"/>
                      </a:srgbClr>
                    </a:gs>
                  </a:gsLst>
                  <a:lin ang="2700000" scaled="1"/>
                </a:gradFill>
                <a:effectLst/>
                <a:uLnTx/>
                <a:uFillTx/>
                <a:latin typeface="Didot"/>
                <a:ea typeface="思源宋体 CN Medium"/>
                <a:cs typeface="+mn-cs"/>
              </a:endParaRPr>
            </a:p>
          </p:txBody>
        </p:sp>
        <p:pic>
          <p:nvPicPr>
            <p:cNvPr id="10" name="图形 9">
              <a:extLst>
                <a:ext uri="{FF2B5EF4-FFF2-40B4-BE49-F238E27FC236}">
                  <a16:creationId xmlns:a16="http://schemas.microsoft.com/office/drawing/2014/main" id="{FA78652F-814E-AAB2-0F6C-DB1FD07C2F6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60368" y="2166175"/>
              <a:ext cx="134322" cy="198380"/>
            </a:xfrm>
            <a:prstGeom prst="rect">
              <a:avLst/>
            </a:prstGeom>
          </p:spPr>
        </p:pic>
      </p:grpSp>
      <p:pic>
        <p:nvPicPr>
          <p:cNvPr id="11" name="图形 10">
            <a:extLst>
              <a:ext uri="{FF2B5EF4-FFF2-40B4-BE49-F238E27FC236}">
                <a16:creationId xmlns:a16="http://schemas.microsoft.com/office/drawing/2014/main" id="{AA28124A-9144-E4B7-0D0B-B25A8F49AAB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94226" y="4395233"/>
            <a:ext cx="187398" cy="177238"/>
          </a:xfrm>
          <a:prstGeom prst="rect">
            <a:avLst/>
          </a:prstGeom>
        </p:spPr>
      </p:pic>
      <p:sp>
        <p:nvSpPr>
          <p:cNvPr id="12" name="椭圆 11">
            <a:extLst>
              <a:ext uri="{FF2B5EF4-FFF2-40B4-BE49-F238E27FC236}">
                <a16:creationId xmlns:a16="http://schemas.microsoft.com/office/drawing/2014/main" id="{85BD8A95-F7E0-8447-27FE-9018D1E76508}"/>
              </a:ext>
            </a:extLst>
          </p:cNvPr>
          <p:cNvSpPr/>
          <p:nvPr/>
        </p:nvSpPr>
        <p:spPr>
          <a:xfrm>
            <a:off x="4569406" y="2357818"/>
            <a:ext cx="3164832" cy="31648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13" name="组合 12">
            <a:extLst>
              <a:ext uri="{FF2B5EF4-FFF2-40B4-BE49-F238E27FC236}">
                <a16:creationId xmlns:a16="http://schemas.microsoft.com/office/drawing/2014/main" id="{53F41620-3289-E068-CD09-4191989484C9}"/>
              </a:ext>
            </a:extLst>
          </p:cNvPr>
          <p:cNvGrpSpPr/>
          <p:nvPr/>
        </p:nvGrpSpPr>
        <p:grpSpPr>
          <a:xfrm>
            <a:off x="8144966" y="1535980"/>
            <a:ext cx="2682172" cy="733237"/>
            <a:chOff x="667189" y="1285561"/>
            <a:chExt cx="1994281" cy="733237"/>
          </a:xfrm>
        </p:grpSpPr>
        <p:sp>
          <p:nvSpPr>
            <p:cNvPr id="14" name="矩形: 圆角 13">
              <a:extLst>
                <a:ext uri="{FF2B5EF4-FFF2-40B4-BE49-F238E27FC236}">
                  <a16:creationId xmlns:a16="http://schemas.microsoft.com/office/drawing/2014/main" id="{8845EB72-76AC-7DCB-E34F-9C79DCBEB38E}"/>
                </a:ext>
              </a:extLst>
            </p:cNvPr>
            <p:cNvSpPr/>
            <p:nvPr/>
          </p:nvSpPr>
          <p:spPr>
            <a:xfrm>
              <a:off x="667189" y="1285561"/>
              <a:ext cx="1994281" cy="447125"/>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sp>
          <p:nvSpPr>
            <p:cNvPr id="15" name="文本框 14">
              <a:extLst>
                <a:ext uri="{FF2B5EF4-FFF2-40B4-BE49-F238E27FC236}">
                  <a16:creationId xmlns:a16="http://schemas.microsoft.com/office/drawing/2014/main" id="{1E1AA52D-C69B-6B7E-FD0F-C339E55E996F}"/>
                </a:ext>
              </a:extLst>
            </p:cNvPr>
            <p:cNvSpPr txBox="1"/>
            <p:nvPr/>
          </p:nvSpPr>
          <p:spPr>
            <a:xfrm>
              <a:off x="856985" y="1310912"/>
              <a:ext cx="1610781" cy="707886"/>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OPPOSans B"/>
                  <a:ea typeface="OPPOSans B"/>
                  <a:cs typeface="+mn-cs"/>
                </a:rPr>
                <a:t>Signal integrity</a:t>
              </a: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grpSp>
      <p:sp>
        <p:nvSpPr>
          <p:cNvPr id="16" name="矩形 15">
            <a:extLst>
              <a:ext uri="{FF2B5EF4-FFF2-40B4-BE49-F238E27FC236}">
                <a16:creationId xmlns:a16="http://schemas.microsoft.com/office/drawing/2014/main" id="{0DA41FCF-627F-7FCE-12A8-191633D6F47C}"/>
              </a:ext>
            </a:extLst>
          </p:cNvPr>
          <p:cNvSpPr/>
          <p:nvPr/>
        </p:nvSpPr>
        <p:spPr>
          <a:xfrm>
            <a:off x="8792729" y="2100835"/>
            <a:ext cx="1718326" cy="725804"/>
          </a:xfrm>
          <a:prstGeom prst="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82FF128-3CDE-5E4A-344F-4D739941E69B}"/>
              </a:ext>
            </a:extLst>
          </p:cNvPr>
          <p:cNvSpPr/>
          <p:nvPr/>
        </p:nvSpPr>
        <p:spPr>
          <a:xfrm>
            <a:off x="8828722" y="2967603"/>
            <a:ext cx="1546970" cy="806866"/>
          </a:xfrm>
          <a:prstGeom prst="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4294CEEE-8BC7-DB62-0F15-91E1616A6F74}"/>
              </a:ext>
            </a:extLst>
          </p:cNvPr>
          <p:cNvGrpSpPr/>
          <p:nvPr/>
        </p:nvGrpSpPr>
        <p:grpSpPr>
          <a:xfrm>
            <a:off x="8460737" y="4284403"/>
            <a:ext cx="2682172" cy="447125"/>
            <a:chOff x="667189" y="1285561"/>
            <a:chExt cx="1994281" cy="447125"/>
          </a:xfrm>
        </p:grpSpPr>
        <p:sp>
          <p:nvSpPr>
            <p:cNvPr id="19" name="矩形: 圆角 18">
              <a:extLst>
                <a:ext uri="{FF2B5EF4-FFF2-40B4-BE49-F238E27FC236}">
                  <a16:creationId xmlns:a16="http://schemas.microsoft.com/office/drawing/2014/main" id="{F72B8E1F-EA0D-E68F-19F3-0F0375A8B2AA}"/>
                </a:ext>
              </a:extLst>
            </p:cNvPr>
            <p:cNvSpPr/>
            <p:nvPr/>
          </p:nvSpPr>
          <p:spPr>
            <a:xfrm>
              <a:off x="667189" y="1285561"/>
              <a:ext cx="1994281" cy="447125"/>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sp>
          <p:nvSpPr>
            <p:cNvPr id="20" name="文本框 19">
              <a:extLst>
                <a:ext uri="{FF2B5EF4-FFF2-40B4-BE49-F238E27FC236}">
                  <a16:creationId xmlns:a16="http://schemas.microsoft.com/office/drawing/2014/main" id="{2F25373F-10E3-F696-934F-57738AA7375A}"/>
                </a:ext>
              </a:extLst>
            </p:cNvPr>
            <p:cNvSpPr txBox="1"/>
            <p:nvPr/>
          </p:nvSpPr>
          <p:spPr>
            <a:xfrm>
              <a:off x="856985" y="1310912"/>
              <a:ext cx="1610781" cy="40011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OPPOSans B"/>
                  <a:ea typeface="OPPOSans B"/>
                  <a:cs typeface="+mn-cs"/>
                </a:rPr>
                <a:t>Power </a:t>
              </a:r>
              <a:r>
                <a:rPr lang="en-US" altLang="zh-CN" sz="2000" dirty="0">
                  <a:solidFill>
                    <a:prstClr val="white"/>
                  </a:solidFill>
                  <a:latin typeface="OPPOSans B"/>
                  <a:ea typeface="OPPOSans B"/>
                </a:rPr>
                <a:t>Integrity</a:t>
              </a: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grpSp>
      <p:sp>
        <p:nvSpPr>
          <p:cNvPr id="21" name="矩形 20">
            <a:extLst>
              <a:ext uri="{FF2B5EF4-FFF2-40B4-BE49-F238E27FC236}">
                <a16:creationId xmlns:a16="http://schemas.microsoft.com/office/drawing/2014/main" id="{C1723273-3DCD-3A2A-6D94-0DE77D82F210}"/>
              </a:ext>
            </a:extLst>
          </p:cNvPr>
          <p:cNvSpPr/>
          <p:nvPr/>
        </p:nvSpPr>
        <p:spPr>
          <a:xfrm>
            <a:off x="8678658" y="4840772"/>
            <a:ext cx="2571535" cy="1074208"/>
          </a:xfrm>
          <a:prstGeom prst="rect">
            <a:avLst/>
          </a:prstGeom>
          <a:blipFill>
            <a:blip r:embed="rId10"/>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5E725F4-CA90-FC39-FDAD-E9D704CB336F}"/>
              </a:ext>
            </a:extLst>
          </p:cNvPr>
          <p:cNvSpPr txBox="1"/>
          <p:nvPr/>
        </p:nvSpPr>
        <p:spPr>
          <a:xfrm>
            <a:off x="9613471" y="5985986"/>
            <a:ext cx="1753050" cy="276999"/>
          </a:xfrm>
          <a:prstGeom prst="rect">
            <a:avLst/>
          </a:prstGeom>
          <a:noFill/>
        </p:spPr>
        <p:txBody>
          <a:bodyPr wrap="square" rtlCol="0">
            <a:spAutoFit/>
          </a:bodyPr>
          <a:lstStyle/>
          <a:p>
            <a:r>
              <a:rPr lang="en-US" altLang="zh-CN" sz="1200" dirty="0">
                <a:latin typeface="苹方 特粗" panose="020B0800000000000000" pitchFamily="34" charset="-122"/>
                <a:ea typeface="苹方 特粗" panose="020B0800000000000000" pitchFamily="34" charset="-122"/>
              </a:rPr>
              <a:t>IR Drop</a:t>
            </a:r>
            <a:endParaRPr lang="zh-CN" altLang="en-US" sz="1200" dirty="0">
              <a:latin typeface="苹方 特粗" panose="020B0800000000000000" pitchFamily="34" charset="-122"/>
              <a:ea typeface="苹方 特粗" panose="020B0800000000000000" pitchFamily="34" charset="-122"/>
            </a:endParaRPr>
          </a:p>
        </p:txBody>
      </p:sp>
      <p:grpSp>
        <p:nvGrpSpPr>
          <p:cNvPr id="23" name="组合 22">
            <a:extLst>
              <a:ext uri="{FF2B5EF4-FFF2-40B4-BE49-F238E27FC236}">
                <a16:creationId xmlns:a16="http://schemas.microsoft.com/office/drawing/2014/main" id="{ACB529F6-FDCE-D1E7-6694-80F818788C1D}"/>
              </a:ext>
            </a:extLst>
          </p:cNvPr>
          <p:cNvGrpSpPr/>
          <p:nvPr/>
        </p:nvGrpSpPr>
        <p:grpSpPr>
          <a:xfrm>
            <a:off x="1528301" y="1451107"/>
            <a:ext cx="3581401" cy="450511"/>
            <a:chOff x="667189" y="1285561"/>
            <a:chExt cx="1994281" cy="447125"/>
          </a:xfrm>
          <a:solidFill>
            <a:schemeClr val="accent2">
              <a:lumMod val="75000"/>
            </a:schemeClr>
          </a:solidFill>
        </p:grpSpPr>
        <p:sp>
          <p:nvSpPr>
            <p:cNvPr id="24" name="矩形: 圆角 23">
              <a:extLst>
                <a:ext uri="{FF2B5EF4-FFF2-40B4-BE49-F238E27FC236}">
                  <a16:creationId xmlns:a16="http://schemas.microsoft.com/office/drawing/2014/main" id="{D123AAF3-8A3B-3E92-0208-CE35F014B5F9}"/>
                </a:ext>
              </a:extLst>
            </p:cNvPr>
            <p:cNvSpPr/>
            <p:nvPr/>
          </p:nvSpPr>
          <p:spPr>
            <a:xfrm>
              <a:off x="667189" y="1285561"/>
              <a:ext cx="1994281" cy="4471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sp>
          <p:nvSpPr>
            <p:cNvPr id="25" name="文本框 24">
              <a:extLst>
                <a:ext uri="{FF2B5EF4-FFF2-40B4-BE49-F238E27FC236}">
                  <a16:creationId xmlns:a16="http://schemas.microsoft.com/office/drawing/2014/main" id="{B6877A22-2995-CE1D-36D1-3D7D36F45674}"/>
                </a:ext>
              </a:extLst>
            </p:cNvPr>
            <p:cNvSpPr txBox="1"/>
            <p:nvPr/>
          </p:nvSpPr>
          <p:spPr>
            <a:xfrm>
              <a:off x="764944" y="1297314"/>
              <a:ext cx="1754109" cy="400110"/>
            </a:xfrm>
            <a:prstGeom prst="rect">
              <a:avLst/>
            </a:prstGeom>
            <a:grp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OPPOSans B"/>
                  <a:ea typeface="OPPOSans B"/>
                  <a:cs typeface="+mn-cs"/>
                </a:rPr>
                <a:t>Molding Flow Analysis</a:t>
              </a: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grpSp>
      <p:sp>
        <p:nvSpPr>
          <p:cNvPr id="26" name="矩形 25">
            <a:extLst>
              <a:ext uri="{FF2B5EF4-FFF2-40B4-BE49-F238E27FC236}">
                <a16:creationId xmlns:a16="http://schemas.microsoft.com/office/drawing/2014/main" id="{F831FAC5-9CAB-87AA-BC1E-CF99C57B0B29}"/>
              </a:ext>
            </a:extLst>
          </p:cNvPr>
          <p:cNvSpPr/>
          <p:nvPr/>
        </p:nvSpPr>
        <p:spPr>
          <a:xfrm>
            <a:off x="1722656" y="2007067"/>
            <a:ext cx="2387966" cy="676418"/>
          </a:xfrm>
          <a:prstGeom prst="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1C1E17A0-65B4-B43F-E055-DC156CC60BD5}"/>
              </a:ext>
            </a:extLst>
          </p:cNvPr>
          <p:cNvSpPr txBox="1"/>
          <p:nvPr/>
        </p:nvSpPr>
        <p:spPr>
          <a:xfrm>
            <a:off x="2035513" y="2793682"/>
            <a:ext cx="1753050" cy="276999"/>
          </a:xfrm>
          <a:prstGeom prst="rect">
            <a:avLst/>
          </a:prstGeom>
          <a:noFill/>
        </p:spPr>
        <p:txBody>
          <a:bodyPr wrap="square" rtlCol="0">
            <a:spAutoFit/>
          </a:bodyPr>
          <a:lstStyle/>
          <a:p>
            <a:r>
              <a:rPr lang="en-US" altLang="zh-CN" sz="1200" dirty="0">
                <a:latin typeface="苹方 特粗" panose="020B0800000000000000" pitchFamily="34" charset="-122"/>
                <a:ea typeface="苹方 特粗" panose="020B0800000000000000" pitchFamily="34" charset="-122"/>
              </a:rPr>
              <a:t>Underfill Analysis</a:t>
            </a:r>
            <a:endParaRPr lang="zh-CN" altLang="en-US" sz="1200" dirty="0">
              <a:latin typeface="苹方 特粗" panose="020B0800000000000000" pitchFamily="34" charset="-122"/>
              <a:ea typeface="苹方 特粗" panose="020B0800000000000000" pitchFamily="34" charset="-122"/>
            </a:endParaRPr>
          </a:p>
        </p:txBody>
      </p:sp>
      <p:grpSp>
        <p:nvGrpSpPr>
          <p:cNvPr id="28" name="组合 27">
            <a:extLst>
              <a:ext uri="{FF2B5EF4-FFF2-40B4-BE49-F238E27FC236}">
                <a16:creationId xmlns:a16="http://schemas.microsoft.com/office/drawing/2014/main" id="{DF653CB2-7B4E-8A42-3545-454C742EC24B}"/>
              </a:ext>
            </a:extLst>
          </p:cNvPr>
          <p:cNvGrpSpPr/>
          <p:nvPr/>
        </p:nvGrpSpPr>
        <p:grpSpPr>
          <a:xfrm>
            <a:off x="484445" y="3229284"/>
            <a:ext cx="3242881" cy="447125"/>
            <a:chOff x="209167" y="3185080"/>
            <a:chExt cx="3242881" cy="447125"/>
          </a:xfrm>
        </p:grpSpPr>
        <p:grpSp>
          <p:nvGrpSpPr>
            <p:cNvPr id="29" name="组合 28">
              <a:extLst>
                <a:ext uri="{FF2B5EF4-FFF2-40B4-BE49-F238E27FC236}">
                  <a16:creationId xmlns:a16="http://schemas.microsoft.com/office/drawing/2014/main" id="{2930877F-D0F3-7158-8D6C-33B992645F68}"/>
                </a:ext>
              </a:extLst>
            </p:cNvPr>
            <p:cNvGrpSpPr/>
            <p:nvPr/>
          </p:nvGrpSpPr>
          <p:grpSpPr>
            <a:xfrm>
              <a:off x="209167" y="3232782"/>
              <a:ext cx="352425" cy="352425"/>
              <a:chOff x="495855" y="2070865"/>
              <a:chExt cx="352425" cy="352425"/>
            </a:xfrm>
          </p:grpSpPr>
          <p:sp>
            <p:nvSpPr>
              <p:cNvPr id="33" name="椭圆 32">
                <a:extLst>
                  <a:ext uri="{FF2B5EF4-FFF2-40B4-BE49-F238E27FC236}">
                    <a16:creationId xmlns:a16="http://schemas.microsoft.com/office/drawing/2014/main" id="{6DFA2589-13F2-FBC4-AC03-78B2B4C4E4C7}"/>
                  </a:ext>
                </a:extLst>
              </p:cNvPr>
              <p:cNvSpPr/>
              <p:nvPr/>
            </p:nvSpPr>
            <p:spPr>
              <a:xfrm>
                <a:off x="495855" y="2070865"/>
                <a:ext cx="352425" cy="352425"/>
              </a:xfrm>
              <a:prstGeom prst="ellipse">
                <a:avLst/>
              </a:prstGeom>
              <a:gradFill>
                <a:gsLst>
                  <a:gs pos="0">
                    <a:srgbClr val="864DC3">
                      <a:lumMod val="75000"/>
                    </a:srgbClr>
                  </a:gs>
                  <a:gs pos="54000">
                    <a:srgbClr val="864DC3">
                      <a:lumMod val="60000"/>
                      <a:lumOff val="40000"/>
                    </a:srgbClr>
                  </a:gs>
                  <a:gs pos="100000">
                    <a:srgbClr val="864DC3"/>
                  </a:gs>
                </a:gsLst>
                <a:lin ang="2700000" scaled="1"/>
              </a:gradFill>
              <a:ln>
                <a:noFill/>
              </a:ln>
              <a:effectLst>
                <a:outerShdw blurRad="203200" dist="165100" dir="5400000" sx="89000" sy="89000" algn="t" rotWithShape="0">
                  <a:srgbClr val="0F3775">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gradFill>
                    <a:gsLst>
                      <a:gs pos="0">
                        <a:srgbClr val="B1E800">
                          <a:alpha val="82000"/>
                        </a:srgbClr>
                      </a:gs>
                      <a:gs pos="54000">
                        <a:srgbClr val="51BC08">
                          <a:alpha val="94000"/>
                        </a:srgbClr>
                      </a:gs>
                      <a:gs pos="100000">
                        <a:srgbClr val="2C6C00">
                          <a:alpha val="98000"/>
                        </a:srgbClr>
                      </a:gs>
                    </a:gsLst>
                    <a:lin ang="2700000" scaled="1"/>
                  </a:gradFill>
                  <a:effectLst/>
                  <a:uLnTx/>
                  <a:uFillTx/>
                  <a:latin typeface="Didot"/>
                  <a:ea typeface="思源宋体 CN Medium"/>
                  <a:cs typeface="+mn-cs"/>
                </a:endParaRPr>
              </a:p>
            </p:txBody>
          </p:sp>
          <p:pic>
            <p:nvPicPr>
              <p:cNvPr id="34" name="图形 33">
                <a:extLst>
                  <a:ext uri="{FF2B5EF4-FFF2-40B4-BE49-F238E27FC236}">
                    <a16:creationId xmlns:a16="http://schemas.microsoft.com/office/drawing/2014/main" id="{7D874989-12F1-A629-97AD-C2089B461924}"/>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79065" y="2153783"/>
                <a:ext cx="187698" cy="186588"/>
              </a:xfrm>
              <a:prstGeom prst="rect">
                <a:avLst/>
              </a:prstGeom>
            </p:spPr>
          </p:pic>
        </p:grpSp>
        <p:grpSp>
          <p:nvGrpSpPr>
            <p:cNvPr id="30" name="组合 29">
              <a:extLst>
                <a:ext uri="{FF2B5EF4-FFF2-40B4-BE49-F238E27FC236}">
                  <a16:creationId xmlns:a16="http://schemas.microsoft.com/office/drawing/2014/main" id="{B23169FC-F15F-D038-6CD5-95E0835DF63F}"/>
                </a:ext>
              </a:extLst>
            </p:cNvPr>
            <p:cNvGrpSpPr/>
            <p:nvPr/>
          </p:nvGrpSpPr>
          <p:grpSpPr>
            <a:xfrm>
              <a:off x="769876" y="3185080"/>
              <a:ext cx="2682172" cy="447125"/>
              <a:chOff x="667189" y="1285561"/>
              <a:chExt cx="1994281" cy="447125"/>
            </a:xfrm>
          </p:grpSpPr>
          <p:sp>
            <p:nvSpPr>
              <p:cNvPr id="31" name="矩形: 圆角 30">
                <a:extLst>
                  <a:ext uri="{FF2B5EF4-FFF2-40B4-BE49-F238E27FC236}">
                    <a16:creationId xmlns:a16="http://schemas.microsoft.com/office/drawing/2014/main" id="{1669AC93-9CB0-DEA0-0C71-A361931EB23C}"/>
                  </a:ext>
                </a:extLst>
              </p:cNvPr>
              <p:cNvSpPr/>
              <p:nvPr/>
            </p:nvSpPr>
            <p:spPr>
              <a:xfrm>
                <a:off x="667189" y="1285561"/>
                <a:ext cx="1994281" cy="447125"/>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sp>
            <p:nvSpPr>
              <p:cNvPr id="32" name="文本框 31">
                <a:extLst>
                  <a:ext uri="{FF2B5EF4-FFF2-40B4-BE49-F238E27FC236}">
                    <a16:creationId xmlns:a16="http://schemas.microsoft.com/office/drawing/2014/main" id="{184F7003-FCB1-CE02-D525-3FA4F30DD2CC}"/>
                  </a:ext>
                </a:extLst>
              </p:cNvPr>
              <p:cNvSpPr txBox="1"/>
              <p:nvPr/>
            </p:nvSpPr>
            <p:spPr>
              <a:xfrm>
                <a:off x="779769" y="1312316"/>
                <a:ext cx="1739699" cy="400110"/>
              </a:xfrm>
              <a:prstGeom prst="rect">
                <a:avLst/>
              </a:prstGeom>
              <a:solidFill>
                <a:schemeClr val="accent2">
                  <a:lumMod val="75000"/>
                </a:schemeClr>
              </a:solid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OPPOSans B"/>
                    <a:ea typeface="OPPOSans B"/>
                    <a:cs typeface="+mn-cs"/>
                  </a:rPr>
                  <a:t>Thermal Analysls</a:t>
                </a: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grpSp>
      </p:grpSp>
      <p:sp>
        <p:nvSpPr>
          <p:cNvPr id="35" name="矩形 34">
            <a:extLst>
              <a:ext uri="{FF2B5EF4-FFF2-40B4-BE49-F238E27FC236}">
                <a16:creationId xmlns:a16="http://schemas.microsoft.com/office/drawing/2014/main" id="{E247B855-40F9-0754-164F-A54F05522484}"/>
              </a:ext>
            </a:extLst>
          </p:cNvPr>
          <p:cNvSpPr/>
          <p:nvPr/>
        </p:nvSpPr>
        <p:spPr>
          <a:xfrm>
            <a:off x="1432124" y="3764585"/>
            <a:ext cx="2053066" cy="729220"/>
          </a:xfrm>
          <a:prstGeom prst="rect">
            <a:avLst/>
          </a:prstGeom>
          <a:blipFill>
            <a:blip r:embed="rId1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7BEFCBC8-281C-1F52-6329-035FBB7B505C}"/>
              </a:ext>
            </a:extLst>
          </p:cNvPr>
          <p:cNvGrpSpPr/>
          <p:nvPr/>
        </p:nvGrpSpPr>
        <p:grpSpPr>
          <a:xfrm>
            <a:off x="1044989" y="4946836"/>
            <a:ext cx="3340271" cy="418240"/>
            <a:chOff x="803209" y="4713330"/>
            <a:chExt cx="3340271" cy="418240"/>
          </a:xfrm>
        </p:grpSpPr>
        <p:grpSp>
          <p:nvGrpSpPr>
            <p:cNvPr id="37" name="组合 36">
              <a:extLst>
                <a:ext uri="{FF2B5EF4-FFF2-40B4-BE49-F238E27FC236}">
                  <a16:creationId xmlns:a16="http://schemas.microsoft.com/office/drawing/2014/main" id="{FB8568C0-22C9-9870-1144-798BBEE84510}"/>
                </a:ext>
              </a:extLst>
            </p:cNvPr>
            <p:cNvGrpSpPr/>
            <p:nvPr/>
          </p:nvGrpSpPr>
          <p:grpSpPr>
            <a:xfrm>
              <a:off x="803209" y="4729359"/>
              <a:ext cx="352425" cy="352425"/>
              <a:chOff x="495855" y="4101486"/>
              <a:chExt cx="352425" cy="352425"/>
            </a:xfrm>
          </p:grpSpPr>
          <p:sp>
            <p:nvSpPr>
              <p:cNvPr id="41" name="椭圆 40">
                <a:extLst>
                  <a:ext uri="{FF2B5EF4-FFF2-40B4-BE49-F238E27FC236}">
                    <a16:creationId xmlns:a16="http://schemas.microsoft.com/office/drawing/2014/main" id="{84451C2B-594B-0D29-6297-3ACA784FD7E6}"/>
                  </a:ext>
                </a:extLst>
              </p:cNvPr>
              <p:cNvSpPr/>
              <p:nvPr/>
            </p:nvSpPr>
            <p:spPr>
              <a:xfrm>
                <a:off x="495855" y="4101486"/>
                <a:ext cx="352425" cy="352425"/>
              </a:xfrm>
              <a:prstGeom prst="ellipse">
                <a:avLst/>
              </a:prstGeom>
              <a:gradFill>
                <a:gsLst>
                  <a:gs pos="0">
                    <a:srgbClr val="864DC3">
                      <a:lumMod val="75000"/>
                    </a:srgbClr>
                  </a:gs>
                  <a:gs pos="54000">
                    <a:srgbClr val="864DC3">
                      <a:lumMod val="60000"/>
                      <a:lumOff val="40000"/>
                    </a:srgbClr>
                  </a:gs>
                  <a:gs pos="100000">
                    <a:srgbClr val="864DC3"/>
                  </a:gs>
                </a:gsLst>
                <a:lin ang="2700000" scaled="1"/>
              </a:gradFill>
              <a:ln>
                <a:noFill/>
              </a:ln>
              <a:effectLst>
                <a:outerShdw blurRad="203200" dist="165100" dir="5400000" sx="89000" sy="89000" algn="t" rotWithShape="0">
                  <a:srgbClr val="0F3775">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0">
                        <a:srgbClr val="B1E800">
                          <a:alpha val="82000"/>
                        </a:srgbClr>
                      </a:gs>
                      <a:gs pos="54000">
                        <a:srgbClr val="51BC08">
                          <a:alpha val="94000"/>
                        </a:srgbClr>
                      </a:gs>
                      <a:gs pos="100000">
                        <a:srgbClr val="2C6C00">
                          <a:alpha val="98000"/>
                        </a:srgbClr>
                      </a:gs>
                    </a:gsLst>
                    <a:lin ang="2700000" scaled="1"/>
                  </a:gradFill>
                  <a:effectLst/>
                  <a:uLnTx/>
                  <a:uFillTx/>
                  <a:latin typeface="Didot"/>
                  <a:ea typeface="思源宋体 CN Medium"/>
                  <a:cs typeface="+mn-cs"/>
                </a:endParaRPr>
              </a:p>
            </p:txBody>
          </p:sp>
          <p:pic>
            <p:nvPicPr>
              <p:cNvPr id="42" name="图形 41">
                <a:extLst>
                  <a:ext uri="{FF2B5EF4-FFF2-40B4-BE49-F238E27FC236}">
                    <a16:creationId xmlns:a16="http://schemas.microsoft.com/office/drawing/2014/main" id="{8A381A04-FEAD-C737-B2EE-0C6AF1F95123}"/>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63938" y="4169569"/>
                <a:ext cx="216258" cy="216258"/>
              </a:xfrm>
              <a:prstGeom prst="rect">
                <a:avLst/>
              </a:prstGeom>
              <a:effectLst>
                <a:outerShdw blurRad="203200" dist="165100" dir="5400000" sx="89000" sy="89000" algn="t" rotWithShape="0">
                  <a:srgbClr val="0F3775">
                    <a:alpha val="32000"/>
                  </a:srgbClr>
                </a:outerShdw>
              </a:effectLst>
            </p:spPr>
          </p:pic>
        </p:grpSp>
        <p:grpSp>
          <p:nvGrpSpPr>
            <p:cNvPr id="38" name="组合 37">
              <a:extLst>
                <a:ext uri="{FF2B5EF4-FFF2-40B4-BE49-F238E27FC236}">
                  <a16:creationId xmlns:a16="http://schemas.microsoft.com/office/drawing/2014/main" id="{09C075F1-8686-0E9D-6A94-30D0664DA44E}"/>
                </a:ext>
              </a:extLst>
            </p:cNvPr>
            <p:cNvGrpSpPr/>
            <p:nvPr/>
          </p:nvGrpSpPr>
          <p:grpSpPr>
            <a:xfrm>
              <a:off x="1307372" y="4713330"/>
              <a:ext cx="2836108" cy="418240"/>
              <a:chOff x="667189" y="1283990"/>
              <a:chExt cx="2108738" cy="418240"/>
            </a:xfrm>
          </p:grpSpPr>
          <p:sp>
            <p:nvSpPr>
              <p:cNvPr id="39" name="矩形: 圆角 38">
                <a:extLst>
                  <a:ext uri="{FF2B5EF4-FFF2-40B4-BE49-F238E27FC236}">
                    <a16:creationId xmlns:a16="http://schemas.microsoft.com/office/drawing/2014/main" id="{E0E04079-8498-A78D-67D1-CC1ABF2A562E}"/>
                  </a:ext>
                </a:extLst>
              </p:cNvPr>
              <p:cNvSpPr/>
              <p:nvPr/>
            </p:nvSpPr>
            <p:spPr>
              <a:xfrm>
                <a:off x="667189" y="1285562"/>
                <a:ext cx="2108738" cy="416668"/>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sp>
            <p:nvSpPr>
              <p:cNvPr id="40" name="文本框 39">
                <a:extLst>
                  <a:ext uri="{FF2B5EF4-FFF2-40B4-BE49-F238E27FC236}">
                    <a16:creationId xmlns:a16="http://schemas.microsoft.com/office/drawing/2014/main" id="{557FA8A5-4638-894C-BC11-1472607AC2AC}"/>
                  </a:ext>
                </a:extLst>
              </p:cNvPr>
              <p:cNvSpPr txBox="1"/>
              <p:nvPr/>
            </p:nvSpPr>
            <p:spPr>
              <a:xfrm>
                <a:off x="796195" y="1283990"/>
                <a:ext cx="1830308" cy="400110"/>
              </a:xfrm>
              <a:prstGeom prst="rect">
                <a:avLst/>
              </a:prstGeom>
              <a:solidFill>
                <a:schemeClr val="accent2">
                  <a:lumMod val="75000"/>
                </a:schemeClr>
              </a:solid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OPPOSans B"/>
                    <a:ea typeface="OPPOSans B"/>
                    <a:cs typeface="+mn-cs"/>
                  </a:rPr>
                  <a:t>Mechanical Analysis</a:t>
                </a:r>
                <a:endParaRPr kumimoji="0" lang="zh-CN" altLang="en-US" sz="2000" b="0" i="0" u="none" strike="noStrike" kern="1200" cap="none" spc="0" normalizeH="0" baseline="0" noProof="0" dirty="0">
                  <a:ln>
                    <a:noFill/>
                  </a:ln>
                  <a:solidFill>
                    <a:prstClr val="white"/>
                  </a:solidFill>
                  <a:effectLst/>
                  <a:uLnTx/>
                  <a:uFillTx/>
                  <a:latin typeface="OPPOSans B"/>
                  <a:ea typeface="OPPOSans B"/>
                  <a:cs typeface="+mn-cs"/>
                </a:endParaRPr>
              </a:p>
            </p:txBody>
          </p:sp>
        </p:grpSp>
      </p:grpSp>
      <p:sp>
        <p:nvSpPr>
          <p:cNvPr id="43" name="矩形 42">
            <a:extLst>
              <a:ext uri="{FF2B5EF4-FFF2-40B4-BE49-F238E27FC236}">
                <a16:creationId xmlns:a16="http://schemas.microsoft.com/office/drawing/2014/main" id="{5803035A-46BF-3DA5-377B-4B2874813A7C}"/>
              </a:ext>
            </a:extLst>
          </p:cNvPr>
          <p:cNvSpPr/>
          <p:nvPr/>
        </p:nvSpPr>
        <p:spPr>
          <a:xfrm>
            <a:off x="1824519" y="5471184"/>
            <a:ext cx="1811339" cy="702332"/>
          </a:xfrm>
          <a:prstGeom prst="rect">
            <a:avLst/>
          </a:prstGeom>
          <a:blipFill>
            <a:blip r:embed="rId1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D6FCB27C-7A1A-3A07-5F69-71FF69380CF7}"/>
              </a:ext>
            </a:extLst>
          </p:cNvPr>
          <p:cNvSpPr txBox="1"/>
          <p:nvPr/>
        </p:nvSpPr>
        <p:spPr>
          <a:xfrm>
            <a:off x="2090681" y="6237334"/>
            <a:ext cx="1753050" cy="276999"/>
          </a:xfrm>
          <a:prstGeom prst="rect">
            <a:avLst/>
          </a:prstGeom>
          <a:noFill/>
        </p:spPr>
        <p:txBody>
          <a:bodyPr wrap="square" rtlCol="0">
            <a:spAutoFit/>
          </a:bodyPr>
          <a:lstStyle/>
          <a:p>
            <a:r>
              <a:rPr lang="en-US" altLang="zh-CN" sz="1200" dirty="0">
                <a:latin typeface="苹方 特粗" panose="020B0800000000000000" pitchFamily="34" charset="-122"/>
                <a:ea typeface="苹方 特粗" panose="020B0800000000000000" pitchFamily="34" charset="-122"/>
              </a:rPr>
              <a:t>Package Analysis</a:t>
            </a:r>
            <a:endParaRPr lang="zh-CN" altLang="en-US" sz="1200" dirty="0">
              <a:latin typeface="苹方 特粗" panose="020B0800000000000000" pitchFamily="34" charset="-122"/>
              <a:ea typeface="苹方 特粗" panose="020B0800000000000000" pitchFamily="34" charset="-122"/>
            </a:endParaRPr>
          </a:p>
        </p:txBody>
      </p:sp>
      <p:sp>
        <p:nvSpPr>
          <p:cNvPr id="45" name="文本框 44">
            <a:extLst>
              <a:ext uri="{FF2B5EF4-FFF2-40B4-BE49-F238E27FC236}">
                <a16:creationId xmlns:a16="http://schemas.microsoft.com/office/drawing/2014/main" id="{EA24C1FE-64DB-98ED-906B-401D5941A467}"/>
              </a:ext>
            </a:extLst>
          </p:cNvPr>
          <p:cNvSpPr txBox="1"/>
          <p:nvPr/>
        </p:nvSpPr>
        <p:spPr>
          <a:xfrm>
            <a:off x="3833112" y="2846470"/>
            <a:ext cx="4774492" cy="2123658"/>
          </a:xfrm>
          <a:prstGeom prst="rect">
            <a:avLst/>
          </a:prstGeom>
          <a:noFill/>
        </p:spPr>
        <p:txBody>
          <a:bodyPr wrap="square" rtlCol="0">
            <a:spAutoFit/>
          </a:bodyPr>
          <a:lstStyle/>
          <a:p>
            <a:pPr algn="ctr"/>
            <a:r>
              <a:rPr lang="zh-CN" altLang="en-US" sz="6600" dirty="0">
                <a:solidFill>
                  <a:schemeClr val="bg1"/>
                </a:solidFill>
                <a:latin typeface="微软雅黑" panose="020B0503020204020204" pitchFamily="34" charset="-122"/>
                <a:ea typeface="微软雅黑" panose="020B0503020204020204" pitchFamily="34" charset="-122"/>
              </a:rPr>
              <a:t>仿真</a:t>
            </a:r>
            <a:endParaRPr lang="en-US" altLang="zh-CN" sz="6600" dirty="0">
              <a:solidFill>
                <a:schemeClr val="bg1"/>
              </a:solidFill>
              <a:latin typeface="微软雅黑" panose="020B0503020204020204" pitchFamily="34" charset="-122"/>
              <a:ea typeface="微软雅黑" panose="020B0503020204020204" pitchFamily="34" charset="-122"/>
            </a:endParaRPr>
          </a:p>
          <a:p>
            <a:pPr algn="ctr"/>
            <a:r>
              <a:rPr lang="zh-CN" altLang="en-US" sz="6600" dirty="0">
                <a:solidFill>
                  <a:schemeClr val="bg1"/>
                </a:solidFill>
                <a:latin typeface="微软雅黑" panose="020B0503020204020204" pitchFamily="34" charset="-122"/>
                <a:ea typeface="微软雅黑" panose="020B0503020204020204" pitchFamily="34" charset="-122"/>
              </a:rPr>
              <a:t>技术</a:t>
            </a:r>
          </a:p>
        </p:txBody>
      </p:sp>
    </p:spTree>
    <p:extLst>
      <p:ext uri="{BB962C8B-B14F-4D97-AF65-F5344CB8AC3E}">
        <p14:creationId xmlns:p14="http://schemas.microsoft.com/office/powerpoint/2010/main" val="3539652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7676D-55B7-9FB3-50BD-1EC0C7BC037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3979FA98-778E-4E34-F119-7D978582AAF0}"/>
              </a:ext>
            </a:extLst>
          </p:cNvPr>
          <p:cNvSpPr>
            <a:spLocks noGrp="1"/>
          </p:cNvSpPr>
          <p:nvPr>
            <p:ph type="body" idx="1"/>
          </p:nvPr>
        </p:nvSpPr>
        <p:spPr/>
        <p:txBody>
          <a:bodyPr/>
          <a:lstStyle/>
          <a:p>
            <a:r>
              <a:rPr lang="zh-CN" altLang="en-US" sz="2400" dirty="0">
                <a:latin typeface="微软雅黑" panose="020B0503020204020204" pitchFamily="34" charset="-122"/>
                <a:ea typeface="微软雅黑" panose="020B0503020204020204" pitchFamily="34" charset="-122"/>
              </a:rPr>
              <a:t>仿真能力介绍</a:t>
            </a:r>
            <a:r>
              <a:rPr lang="en-US" altLang="zh-CN" sz="2400" dirty="0">
                <a:latin typeface="微软雅黑" panose="020B0503020204020204" pitchFamily="34" charset="-122"/>
                <a:ea typeface="微软雅黑" panose="020B0503020204020204" pitchFamily="34" charset="-122"/>
              </a:rPr>
              <a:t>—SI</a:t>
            </a:r>
            <a:endParaRPr lang="zh-CN" altLang="en-US" dirty="0"/>
          </a:p>
        </p:txBody>
      </p:sp>
      <p:sp>
        <p:nvSpPr>
          <p:cNvPr id="3" name="矩形: 圆角 2">
            <a:extLst>
              <a:ext uri="{FF2B5EF4-FFF2-40B4-BE49-F238E27FC236}">
                <a16:creationId xmlns:a16="http://schemas.microsoft.com/office/drawing/2014/main" id="{671F62C8-14F7-4F38-7445-B75763714AF6}"/>
              </a:ext>
            </a:extLst>
          </p:cNvPr>
          <p:cNvSpPr/>
          <p:nvPr/>
        </p:nvSpPr>
        <p:spPr>
          <a:xfrm>
            <a:off x="376629" y="1397795"/>
            <a:ext cx="5985833" cy="5039218"/>
          </a:xfrm>
          <a:prstGeom prst="roundRect">
            <a:avLst>
              <a:gd name="adj" fmla="val 2720"/>
            </a:avLst>
          </a:prstGeom>
          <a:solidFill>
            <a:schemeClr val="accent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6000" b="1" i="0" u="none" strike="noStrike" kern="1200" cap="none" spc="0" normalizeH="0" baseline="0" noProof="0" dirty="0">
              <a:ln>
                <a:noFill/>
              </a:ln>
              <a:gradFill flip="none" rotWithShape="1">
                <a:gsLst>
                  <a:gs pos="100000">
                    <a:srgbClr val="225FE8"/>
                  </a:gs>
                  <a:gs pos="11000">
                    <a:srgbClr val="5ECEEE">
                      <a:lumMod val="80000"/>
                    </a:srgbClr>
                  </a:gs>
                </a:gsLst>
                <a:path path="circle">
                  <a:fillToRect r="100000" b="100000"/>
                </a:path>
                <a:tileRect l="-100000" t="-100000"/>
              </a:gradFill>
              <a:effectLst/>
              <a:uLnTx/>
              <a:uFillTx/>
              <a:latin typeface="Gotham"/>
              <a:ea typeface="HarmonyOS Sans SC"/>
              <a:cs typeface="+mn-cs"/>
            </a:endParaRPr>
          </a:p>
        </p:txBody>
      </p:sp>
      <p:grpSp>
        <p:nvGrpSpPr>
          <p:cNvPr id="4" name="组合 3">
            <a:extLst>
              <a:ext uri="{FF2B5EF4-FFF2-40B4-BE49-F238E27FC236}">
                <a16:creationId xmlns:a16="http://schemas.microsoft.com/office/drawing/2014/main" id="{FC606884-E907-2595-F3AF-7EBBA86105DF}"/>
              </a:ext>
            </a:extLst>
          </p:cNvPr>
          <p:cNvGrpSpPr/>
          <p:nvPr/>
        </p:nvGrpSpPr>
        <p:grpSpPr>
          <a:xfrm>
            <a:off x="9085094" y="1017979"/>
            <a:ext cx="2472514" cy="5039218"/>
            <a:chOff x="9472800" y="1272394"/>
            <a:chExt cx="2472514" cy="5039218"/>
          </a:xfrm>
          <a:scene3d>
            <a:camera prst="perspectiveFront">
              <a:rot lat="0" lon="1800000" rev="0"/>
            </a:camera>
            <a:lightRig rig="threePt" dir="t"/>
          </a:scene3d>
        </p:grpSpPr>
        <p:sp>
          <p:nvSpPr>
            <p:cNvPr id="5" name="矩形: 圆角 4">
              <a:extLst>
                <a:ext uri="{FF2B5EF4-FFF2-40B4-BE49-F238E27FC236}">
                  <a16:creationId xmlns:a16="http://schemas.microsoft.com/office/drawing/2014/main" id="{63E166D8-AC1F-47A9-8C1A-E86D889DC627}"/>
                </a:ext>
              </a:extLst>
            </p:cNvPr>
            <p:cNvSpPr/>
            <p:nvPr/>
          </p:nvSpPr>
          <p:spPr>
            <a:xfrm>
              <a:off x="9472800" y="1272394"/>
              <a:ext cx="2472514" cy="5039218"/>
            </a:xfrm>
            <a:prstGeom prst="roundRect">
              <a:avLst>
                <a:gd name="adj" fmla="val 8282"/>
              </a:avLst>
            </a:prstGeom>
            <a:solidFill>
              <a:schemeClr val="accent2">
                <a:lumMod val="75000"/>
              </a:schemeClr>
            </a:solidFill>
            <a:ln w="12700" cap="flat" cmpd="sng" algn="ctr">
              <a:noFill/>
              <a:prstDash val="solid"/>
              <a:miter lim="800000"/>
            </a:ln>
            <a:effectLst>
              <a:outerShdw blurRad="63500" sx="102000" sy="102000" algn="ctr" rotWithShape="0">
                <a:schemeClr val="accent1">
                  <a:lumMod val="75000"/>
                  <a:alpha val="10000"/>
                </a:schemeClr>
              </a:outerShdw>
            </a:effectLs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6" name="矩形: 圆角 5">
              <a:extLst>
                <a:ext uri="{FF2B5EF4-FFF2-40B4-BE49-F238E27FC236}">
                  <a16:creationId xmlns:a16="http://schemas.microsoft.com/office/drawing/2014/main" id="{55ABE24A-3D0B-868E-ACFE-A73FBE3F1CF9}"/>
                </a:ext>
              </a:extLst>
            </p:cNvPr>
            <p:cNvSpPr/>
            <p:nvPr/>
          </p:nvSpPr>
          <p:spPr>
            <a:xfrm>
              <a:off x="9602743" y="1365727"/>
              <a:ext cx="2212627" cy="4788686"/>
            </a:xfrm>
            <a:prstGeom prst="roundRect">
              <a:avLst>
                <a:gd name="adj" fmla="val 8282"/>
              </a:avLst>
            </a:prstGeom>
            <a:blipFill>
              <a:blip r:embed="rId2"/>
              <a:stretch>
                <a:fillRect/>
              </a:stretch>
            </a:blipFill>
            <a:ln w="12700" cap="flat" cmpd="sng" algn="ctr">
              <a:noFill/>
              <a:prstDash val="solid"/>
              <a:miter lim="800000"/>
            </a:ln>
            <a:effectLst>
              <a:outerShdw blurRad="63500" sx="102000" sy="102000" algn="ctr" rotWithShape="0">
                <a:schemeClr val="accent1">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sp>
        <p:nvSpPr>
          <p:cNvPr id="7" name="文本框 6">
            <a:extLst>
              <a:ext uri="{FF2B5EF4-FFF2-40B4-BE49-F238E27FC236}">
                <a16:creationId xmlns:a16="http://schemas.microsoft.com/office/drawing/2014/main" id="{87E51F7D-DB4F-9DD7-08B3-5090764642C5}"/>
              </a:ext>
            </a:extLst>
          </p:cNvPr>
          <p:cNvSpPr txBox="1"/>
          <p:nvPr/>
        </p:nvSpPr>
        <p:spPr>
          <a:xfrm>
            <a:off x="531907" y="1489725"/>
            <a:ext cx="2093843"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rPr>
              <a:t>S</a:t>
            </a:r>
            <a:r>
              <a:rPr kumimoji="0" lang="zh-CN" altLang="en-US" sz="320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rPr>
              <a:t>参数提取</a:t>
            </a:r>
            <a:endParaRPr kumimoji="0" lang="en-US" altLang="zh-CN" sz="320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endParaRPr>
          </a:p>
        </p:txBody>
      </p:sp>
      <p:pic>
        <p:nvPicPr>
          <p:cNvPr id="8" name="图片 7">
            <a:extLst>
              <a:ext uri="{FF2B5EF4-FFF2-40B4-BE49-F238E27FC236}">
                <a16:creationId xmlns:a16="http://schemas.microsoft.com/office/drawing/2014/main" id="{8B3CEDF4-2B3E-ABE5-9BA2-19D20B157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58" y="2122082"/>
            <a:ext cx="1587227" cy="1045853"/>
          </a:xfrm>
          <a:prstGeom prst="rect">
            <a:avLst/>
          </a:prstGeom>
        </p:spPr>
      </p:pic>
      <p:pic>
        <p:nvPicPr>
          <p:cNvPr id="9" name="图片 8">
            <a:extLst>
              <a:ext uri="{FF2B5EF4-FFF2-40B4-BE49-F238E27FC236}">
                <a16:creationId xmlns:a16="http://schemas.microsoft.com/office/drawing/2014/main" id="{E122D897-A090-4C37-948C-888A5A028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6538" y="2119246"/>
            <a:ext cx="1572593" cy="1045853"/>
          </a:xfrm>
          <a:prstGeom prst="rect">
            <a:avLst/>
          </a:prstGeom>
        </p:spPr>
      </p:pic>
      <p:pic>
        <p:nvPicPr>
          <p:cNvPr id="10" name="图片 9">
            <a:extLst>
              <a:ext uri="{FF2B5EF4-FFF2-40B4-BE49-F238E27FC236}">
                <a16:creationId xmlns:a16="http://schemas.microsoft.com/office/drawing/2014/main" id="{33C08D6C-58BD-14D4-2EB0-8421782BA4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4856" y="2119245"/>
            <a:ext cx="1553782" cy="1045853"/>
          </a:xfrm>
          <a:prstGeom prst="rect">
            <a:avLst/>
          </a:prstGeom>
        </p:spPr>
      </p:pic>
      <p:sp>
        <p:nvSpPr>
          <p:cNvPr id="11" name="文本框 10">
            <a:extLst>
              <a:ext uri="{FF2B5EF4-FFF2-40B4-BE49-F238E27FC236}">
                <a16:creationId xmlns:a16="http://schemas.microsoft.com/office/drawing/2014/main" id="{A3CC124E-2A57-A02E-C403-3D584E676389}"/>
              </a:ext>
            </a:extLst>
          </p:cNvPr>
          <p:cNvSpPr txBox="1"/>
          <p:nvPr/>
        </p:nvSpPr>
        <p:spPr>
          <a:xfrm>
            <a:off x="652186" y="3181705"/>
            <a:ext cx="1610389" cy="338554"/>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苹方 中等" panose="020B0400000000000000" pitchFamily="34" charset="-122"/>
                <a:ea typeface="苹方 中等" panose="020B0400000000000000" pitchFamily="34" charset="-122"/>
              </a:rPr>
              <a:t>Return Loss</a:t>
            </a:r>
            <a:endParaRPr kumimoji="0" lang="zh-CN" altLang="en-US" sz="1600" b="0" i="0" u="none" strike="noStrike" kern="1200" cap="none" spc="0" normalizeH="0" baseline="0" noProof="0" dirty="0">
              <a:ln>
                <a:noFill/>
              </a:ln>
              <a:solidFill>
                <a:prstClr val="white"/>
              </a:solidFill>
              <a:effectLst/>
              <a:uLnTx/>
              <a:uFillTx/>
              <a:latin typeface="苹方 中等" panose="020B0400000000000000" pitchFamily="34" charset="-122"/>
              <a:ea typeface="苹方 中等" panose="020B0400000000000000" pitchFamily="34" charset="-122"/>
            </a:endParaRPr>
          </a:p>
        </p:txBody>
      </p:sp>
      <p:sp>
        <p:nvSpPr>
          <p:cNvPr id="12" name="文本框 11">
            <a:extLst>
              <a:ext uri="{FF2B5EF4-FFF2-40B4-BE49-F238E27FC236}">
                <a16:creationId xmlns:a16="http://schemas.microsoft.com/office/drawing/2014/main" id="{66C5911B-87BF-9F00-19AD-C561F3E37853}"/>
              </a:ext>
            </a:extLst>
          </p:cNvPr>
          <p:cNvSpPr txBox="1"/>
          <p:nvPr/>
        </p:nvSpPr>
        <p:spPr>
          <a:xfrm>
            <a:off x="2463528" y="3198937"/>
            <a:ext cx="1610389" cy="338554"/>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white"/>
                </a:solidFill>
                <a:latin typeface="苹方 中等" panose="020B0400000000000000" pitchFamily="34" charset="-122"/>
                <a:ea typeface="苹方 中等" panose="020B0400000000000000" pitchFamily="34" charset="-122"/>
              </a:rPr>
              <a:t>Crosstalk</a:t>
            </a:r>
            <a:endParaRPr kumimoji="0" lang="zh-CN" altLang="en-US" sz="1600" b="0" i="0" u="none" strike="noStrike" kern="1200" cap="none" spc="0" normalizeH="0" baseline="0" noProof="0" dirty="0">
              <a:ln>
                <a:noFill/>
              </a:ln>
              <a:solidFill>
                <a:prstClr val="white"/>
              </a:solidFill>
              <a:effectLst/>
              <a:uLnTx/>
              <a:uFillTx/>
              <a:latin typeface="苹方 中等" panose="020B0400000000000000" pitchFamily="34" charset="-122"/>
              <a:ea typeface="苹方 中等" panose="020B0400000000000000" pitchFamily="34" charset="-122"/>
            </a:endParaRPr>
          </a:p>
        </p:txBody>
      </p:sp>
      <p:sp>
        <p:nvSpPr>
          <p:cNvPr id="13" name="文本框 12">
            <a:extLst>
              <a:ext uri="{FF2B5EF4-FFF2-40B4-BE49-F238E27FC236}">
                <a16:creationId xmlns:a16="http://schemas.microsoft.com/office/drawing/2014/main" id="{7ABDFA8B-2292-87F7-B868-E69A97D6ACAC}"/>
              </a:ext>
            </a:extLst>
          </p:cNvPr>
          <p:cNvSpPr txBox="1"/>
          <p:nvPr/>
        </p:nvSpPr>
        <p:spPr>
          <a:xfrm>
            <a:off x="4307137" y="3175810"/>
            <a:ext cx="1610389" cy="338554"/>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white"/>
                </a:solidFill>
                <a:latin typeface="苹方 中等" panose="020B0400000000000000" pitchFamily="34" charset="-122"/>
                <a:ea typeface="苹方 中等" panose="020B0400000000000000" pitchFamily="34" charset="-122"/>
              </a:rPr>
              <a:t>Insertion Loss</a:t>
            </a:r>
            <a:endParaRPr kumimoji="0" lang="zh-CN" altLang="en-US" sz="1600" b="0" i="0" u="none" strike="noStrike" kern="1200" cap="none" spc="0" normalizeH="0" baseline="0" noProof="0" dirty="0">
              <a:ln>
                <a:noFill/>
              </a:ln>
              <a:solidFill>
                <a:prstClr val="white"/>
              </a:solidFill>
              <a:effectLst/>
              <a:uLnTx/>
              <a:uFillTx/>
              <a:latin typeface="苹方 中等" panose="020B0400000000000000" pitchFamily="34" charset="-122"/>
              <a:ea typeface="苹方 中等" panose="020B0400000000000000" pitchFamily="34" charset="-122"/>
            </a:endParaRPr>
          </a:p>
        </p:txBody>
      </p:sp>
      <p:sp>
        <p:nvSpPr>
          <p:cNvPr id="14" name="文本框 13">
            <a:extLst>
              <a:ext uri="{FF2B5EF4-FFF2-40B4-BE49-F238E27FC236}">
                <a16:creationId xmlns:a16="http://schemas.microsoft.com/office/drawing/2014/main" id="{D5710D05-4242-C24F-81DA-2949B8B6FE14}"/>
              </a:ext>
            </a:extLst>
          </p:cNvPr>
          <p:cNvSpPr txBox="1"/>
          <p:nvPr/>
        </p:nvSpPr>
        <p:spPr>
          <a:xfrm>
            <a:off x="553059" y="3700176"/>
            <a:ext cx="3522118"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rPr>
              <a:t>RLC</a:t>
            </a:r>
            <a:r>
              <a:rPr kumimoji="0" lang="zh-CN" altLang="en-US" sz="320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rPr>
              <a:t>寄生参数提取</a:t>
            </a:r>
            <a:endParaRPr kumimoji="0" lang="en-US" altLang="zh-CN" sz="320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endParaRPr>
          </a:p>
        </p:txBody>
      </p:sp>
      <p:pic>
        <p:nvPicPr>
          <p:cNvPr id="15" name="图片 14">
            <a:extLst>
              <a:ext uri="{FF2B5EF4-FFF2-40B4-BE49-F238E27FC236}">
                <a16:creationId xmlns:a16="http://schemas.microsoft.com/office/drawing/2014/main" id="{86F82511-5C6F-4BE5-D770-77B8DB5638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5019" y="4661928"/>
            <a:ext cx="2245911" cy="911576"/>
          </a:xfrm>
          <a:prstGeom prst="rect">
            <a:avLst/>
          </a:prstGeom>
        </p:spPr>
      </p:pic>
      <p:grpSp>
        <p:nvGrpSpPr>
          <p:cNvPr id="16" name="组合 15">
            <a:extLst>
              <a:ext uri="{FF2B5EF4-FFF2-40B4-BE49-F238E27FC236}">
                <a16:creationId xmlns:a16="http://schemas.microsoft.com/office/drawing/2014/main" id="{5CB7D590-F2C6-F10B-0798-A82BE0FD04C4}"/>
              </a:ext>
            </a:extLst>
          </p:cNvPr>
          <p:cNvGrpSpPr/>
          <p:nvPr/>
        </p:nvGrpSpPr>
        <p:grpSpPr>
          <a:xfrm>
            <a:off x="6932779" y="1495395"/>
            <a:ext cx="2472514" cy="5039218"/>
            <a:chOff x="6817417" y="1511636"/>
            <a:chExt cx="2472514" cy="5039218"/>
          </a:xfrm>
          <a:scene3d>
            <a:camera prst="perspectiveFront">
              <a:rot lat="0" lon="1800000" rev="0"/>
            </a:camera>
            <a:lightRig rig="threePt" dir="t"/>
          </a:scene3d>
        </p:grpSpPr>
        <p:sp>
          <p:nvSpPr>
            <p:cNvPr id="17" name="矩形: 圆角 16">
              <a:extLst>
                <a:ext uri="{FF2B5EF4-FFF2-40B4-BE49-F238E27FC236}">
                  <a16:creationId xmlns:a16="http://schemas.microsoft.com/office/drawing/2014/main" id="{27672EA3-E0D4-0540-0C36-B54E2D32D5E5}"/>
                </a:ext>
              </a:extLst>
            </p:cNvPr>
            <p:cNvSpPr/>
            <p:nvPr/>
          </p:nvSpPr>
          <p:spPr>
            <a:xfrm>
              <a:off x="6817417" y="1511636"/>
              <a:ext cx="2472514" cy="5039218"/>
            </a:xfrm>
            <a:prstGeom prst="roundRect">
              <a:avLst>
                <a:gd name="adj" fmla="val 8282"/>
              </a:avLst>
            </a:prstGeom>
            <a:solidFill>
              <a:schemeClr val="accent2">
                <a:lumMod val="75000"/>
              </a:schemeClr>
            </a:solidFill>
            <a:ln w="12700" cap="flat" cmpd="sng" algn="ctr">
              <a:noFill/>
              <a:prstDash val="solid"/>
              <a:miter lim="800000"/>
            </a:ln>
            <a:effectLst>
              <a:outerShdw blurRad="63500" sx="102000" sy="102000" algn="ctr" rotWithShape="0">
                <a:schemeClr val="accent1">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8" name="矩形: 圆角 17">
              <a:extLst>
                <a:ext uri="{FF2B5EF4-FFF2-40B4-BE49-F238E27FC236}">
                  <a16:creationId xmlns:a16="http://schemas.microsoft.com/office/drawing/2014/main" id="{DFD02541-F875-075B-D78D-8ED1FB5D685D}"/>
                </a:ext>
              </a:extLst>
            </p:cNvPr>
            <p:cNvSpPr/>
            <p:nvPr/>
          </p:nvSpPr>
          <p:spPr>
            <a:xfrm>
              <a:off x="6947360" y="1636902"/>
              <a:ext cx="2212627" cy="4788686"/>
            </a:xfrm>
            <a:prstGeom prst="roundRect">
              <a:avLst>
                <a:gd name="adj" fmla="val 8282"/>
              </a:avLst>
            </a:prstGeom>
            <a:blipFill>
              <a:blip r:embed="rId7"/>
              <a:stretch>
                <a:fillRect/>
              </a:stretch>
            </a:blipFill>
            <a:ln w="12700" cap="flat" cmpd="sng" algn="ctr">
              <a:noFill/>
              <a:prstDash val="solid"/>
              <a:miter lim="800000"/>
            </a:ln>
            <a:effectLst>
              <a:outerShdw blurRad="63500" sx="102000" sy="102000" algn="ctr" rotWithShape="0">
                <a:schemeClr val="accent1">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spTree>
    <p:extLst>
      <p:ext uri="{BB962C8B-B14F-4D97-AF65-F5344CB8AC3E}">
        <p14:creationId xmlns:p14="http://schemas.microsoft.com/office/powerpoint/2010/main" val="2614735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0E26D-1C2A-D3B8-F179-893002E3CD3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93EB0C8-A93E-A2B2-B6DF-B30751979C55}"/>
              </a:ext>
            </a:extLst>
          </p:cNvPr>
          <p:cNvSpPr>
            <a:spLocks noGrp="1"/>
          </p:cNvSpPr>
          <p:nvPr>
            <p:ph type="body" idx="1"/>
          </p:nvPr>
        </p:nvSpPr>
        <p:spPr/>
        <p:txBody>
          <a:bodyPr/>
          <a:lstStyle/>
          <a:p>
            <a:r>
              <a:rPr lang="zh-CN" altLang="en-US" sz="2400" dirty="0">
                <a:latin typeface="微软雅黑" panose="020B0503020204020204" pitchFamily="34" charset="-122"/>
                <a:ea typeface="微软雅黑" panose="020B0503020204020204" pitchFamily="34" charset="-122"/>
              </a:rPr>
              <a:t>仿真能力介绍</a:t>
            </a:r>
            <a:r>
              <a:rPr lang="en-US" altLang="zh-CN" sz="2400" dirty="0">
                <a:latin typeface="微软雅黑" panose="020B0503020204020204" pitchFamily="34" charset="-122"/>
                <a:ea typeface="微软雅黑" panose="020B0503020204020204" pitchFamily="34" charset="-122"/>
              </a:rPr>
              <a:t>—PI</a:t>
            </a:r>
            <a:endParaRPr lang="zh-CN" altLang="en-US" dirty="0"/>
          </a:p>
        </p:txBody>
      </p:sp>
      <p:grpSp>
        <p:nvGrpSpPr>
          <p:cNvPr id="3" name="组合 2">
            <a:extLst>
              <a:ext uri="{FF2B5EF4-FFF2-40B4-BE49-F238E27FC236}">
                <a16:creationId xmlns:a16="http://schemas.microsoft.com/office/drawing/2014/main" id="{DB562613-3188-9C27-CBB6-89E06BC6B380}"/>
              </a:ext>
            </a:extLst>
          </p:cNvPr>
          <p:cNvGrpSpPr/>
          <p:nvPr/>
        </p:nvGrpSpPr>
        <p:grpSpPr>
          <a:xfrm>
            <a:off x="471452" y="1455180"/>
            <a:ext cx="5760227" cy="4578997"/>
            <a:chOff x="98466" y="1590416"/>
            <a:chExt cx="5760227" cy="4578997"/>
          </a:xfrm>
          <a:scene3d>
            <a:camera prst="perspectiveFront">
              <a:rot lat="0" lon="20400000" rev="0"/>
            </a:camera>
            <a:lightRig rig="threePt" dir="t"/>
          </a:scene3d>
        </p:grpSpPr>
        <p:grpSp>
          <p:nvGrpSpPr>
            <p:cNvPr id="4" name="组合 3">
              <a:extLst>
                <a:ext uri="{FF2B5EF4-FFF2-40B4-BE49-F238E27FC236}">
                  <a16:creationId xmlns:a16="http://schemas.microsoft.com/office/drawing/2014/main" id="{C9CC5302-1329-F8F9-DD4C-FB10B6EF8972}"/>
                </a:ext>
              </a:extLst>
            </p:cNvPr>
            <p:cNvGrpSpPr/>
            <p:nvPr/>
          </p:nvGrpSpPr>
          <p:grpSpPr>
            <a:xfrm>
              <a:off x="98466" y="1590416"/>
              <a:ext cx="5760227" cy="4578997"/>
              <a:chOff x="657225" y="1975403"/>
              <a:chExt cx="5760227" cy="4578997"/>
            </a:xfrm>
          </p:grpSpPr>
          <p:sp>
            <p:nvSpPr>
              <p:cNvPr id="11" name="矩形: 圆角 10">
                <a:extLst>
                  <a:ext uri="{FF2B5EF4-FFF2-40B4-BE49-F238E27FC236}">
                    <a16:creationId xmlns:a16="http://schemas.microsoft.com/office/drawing/2014/main" id="{B7915017-B408-A63F-9C1C-956A4C8C5981}"/>
                  </a:ext>
                </a:extLst>
              </p:cNvPr>
              <p:cNvSpPr/>
              <p:nvPr/>
            </p:nvSpPr>
            <p:spPr>
              <a:xfrm>
                <a:off x="657225" y="1977148"/>
                <a:ext cx="5760227" cy="4577252"/>
              </a:xfrm>
              <a:prstGeom prst="roundRect">
                <a:avLst>
                  <a:gd name="adj" fmla="val 3632"/>
                </a:avLst>
              </a:prstGeom>
              <a:solidFill>
                <a:schemeClr val="bg1"/>
              </a:solidFill>
              <a:ln w="12700" cap="flat" cmpd="sng" algn="ctr">
                <a:solidFill>
                  <a:schemeClr val="accent2">
                    <a:lumMod val="75000"/>
                  </a:schemeClr>
                </a:solidFill>
                <a:prstDash val="solid"/>
                <a:miter lim="800000"/>
              </a:ln>
              <a:effectLst>
                <a:innerShdw blurRad="254000">
                  <a:srgbClr val="FFFFFF"/>
                </a:inn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ontserrat"/>
                  <a:ea typeface="HarmonyOS Sans SC"/>
                  <a:cs typeface="+mn-cs"/>
                </a:endParaRPr>
              </a:p>
            </p:txBody>
          </p:sp>
          <p:sp>
            <p:nvSpPr>
              <p:cNvPr id="12" name="任意多边形: 形状 11">
                <a:extLst>
                  <a:ext uri="{FF2B5EF4-FFF2-40B4-BE49-F238E27FC236}">
                    <a16:creationId xmlns:a16="http://schemas.microsoft.com/office/drawing/2014/main" id="{4BED6278-C2F3-A540-5339-7BA9CE81997D}"/>
                  </a:ext>
                </a:extLst>
              </p:cNvPr>
              <p:cNvSpPr/>
              <p:nvPr/>
            </p:nvSpPr>
            <p:spPr>
              <a:xfrm>
                <a:off x="1794455" y="1975403"/>
                <a:ext cx="3674211" cy="480730"/>
              </a:xfrm>
              <a:custGeom>
                <a:avLst/>
                <a:gdLst>
                  <a:gd name="connsiteX0" fmla="*/ 2372 w 3674211"/>
                  <a:gd name="connsiteY0" fmla="*/ 0 h 480730"/>
                  <a:gd name="connsiteX1" fmla="*/ 3671839 w 3674211"/>
                  <a:gd name="connsiteY1" fmla="*/ 0 h 480730"/>
                  <a:gd name="connsiteX2" fmla="*/ 3674211 w 3674211"/>
                  <a:gd name="connsiteY2" fmla="*/ 23530 h 480730"/>
                  <a:gd name="connsiteX3" fmla="*/ 3217011 w 3674211"/>
                  <a:gd name="connsiteY3" fmla="*/ 480730 h 480730"/>
                  <a:gd name="connsiteX4" fmla="*/ 457200 w 3674211"/>
                  <a:gd name="connsiteY4" fmla="*/ 480730 h 480730"/>
                  <a:gd name="connsiteX5" fmla="*/ 0 w 3674211"/>
                  <a:gd name="connsiteY5" fmla="*/ 23530 h 48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4211" h="480730">
                    <a:moveTo>
                      <a:pt x="2372" y="0"/>
                    </a:moveTo>
                    <a:lnTo>
                      <a:pt x="3671839" y="0"/>
                    </a:lnTo>
                    <a:lnTo>
                      <a:pt x="3674211" y="23530"/>
                    </a:lnTo>
                    <a:cubicBezTo>
                      <a:pt x="3674211" y="276035"/>
                      <a:pt x="3469516" y="480730"/>
                      <a:pt x="3217011" y="480730"/>
                    </a:cubicBezTo>
                    <a:lnTo>
                      <a:pt x="457200" y="480730"/>
                    </a:lnTo>
                    <a:cubicBezTo>
                      <a:pt x="204695" y="480730"/>
                      <a:pt x="0" y="276035"/>
                      <a:pt x="0" y="23530"/>
                    </a:cubicBezTo>
                    <a:close/>
                  </a:path>
                </a:pathLst>
              </a:custGeom>
              <a:solidFill>
                <a:schemeClr val="accent1">
                  <a:lumMod val="75000"/>
                </a:schemeClr>
              </a:solidFill>
              <a:ln w="12700" cap="flat" cmpd="sng" algn="ctr">
                <a:solidFill>
                  <a:schemeClr val="accent2">
                    <a:lumMod val="75000"/>
                  </a:schemeClr>
                </a:solidFill>
                <a:prstDash val="solid"/>
                <a:miter lim="800000"/>
              </a:ln>
              <a:effectLst>
                <a:innerShdw blurRad="254000">
                  <a:srgbClr val="FFFFFF"/>
                </a:inn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Montserrat"/>
                  <a:ea typeface="HarmonyOS Sans SC"/>
                  <a:cs typeface="+mn-cs"/>
                </a:endParaRPr>
              </a:p>
            </p:txBody>
          </p:sp>
        </p:grpSp>
        <p:sp>
          <p:nvSpPr>
            <p:cNvPr id="5" name="文本框 4">
              <a:extLst>
                <a:ext uri="{FF2B5EF4-FFF2-40B4-BE49-F238E27FC236}">
                  <a16:creationId xmlns:a16="http://schemas.microsoft.com/office/drawing/2014/main" id="{BC91A995-3686-E5C2-1544-8FD54E3545A1}"/>
                </a:ext>
              </a:extLst>
            </p:cNvPr>
            <p:cNvSpPr txBox="1"/>
            <p:nvPr/>
          </p:nvSpPr>
          <p:spPr>
            <a:xfrm>
              <a:off x="1449214" y="1619740"/>
              <a:ext cx="3058729" cy="451406"/>
            </a:xfrm>
            <a:prstGeom prst="rect">
              <a:avLst/>
            </a:prstGeom>
            <a:noFill/>
            <a:ln>
              <a:noFill/>
            </a:ln>
          </p:spPr>
          <p:txBody>
            <a:bodyPr wrap="square">
              <a:spAutoFit/>
            </a:bodyPr>
            <a:lstStyle/>
            <a:p>
              <a:pPr marL="0" marR="0" lvl="0" indent="355600" algn="just" defTabSz="914400" rtl="0" eaLnBrk="1" fontAlgn="auto" latinLnBrk="0" hangingPunct="1">
                <a:lnSpc>
                  <a:spcPts val="2800"/>
                </a:lnSpc>
                <a:spcBef>
                  <a:spcPts val="0"/>
                </a:spcBef>
                <a:spcAft>
                  <a:spcPts val="0"/>
                </a:spcAft>
                <a:buClrTx/>
                <a:buSzTx/>
                <a:buFontTx/>
                <a:buNone/>
                <a:tabLst/>
                <a:defRPr/>
              </a:pPr>
              <a:r>
                <a:rPr lang="zh-CN" altLang="en-US" sz="2400" kern="100" dirty="0">
                  <a:solidFill>
                    <a:prstClr val="white"/>
                  </a:solidFill>
                  <a:latin typeface="苹方 特粗" panose="020B0800000000000000" pitchFamily="34" charset="-122"/>
                  <a:ea typeface="苹方 特粗" panose="020B0800000000000000" pitchFamily="34" charset="-122"/>
                  <a:cs typeface="Times New Roman" panose="02020603050405020304" pitchFamily="18" charset="0"/>
                </a:rPr>
                <a:t>电源</a:t>
              </a:r>
              <a:r>
                <a:rPr lang="en-US" altLang="zh-CN" sz="2400" kern="100" dirty="0">
                  <a:solidFill>
                    <a:prstClr val="white"/>
                  </a:solidFill>
                  <a:latin typeface="苹方 特粗" panose="020B0800000000000000" pitchFamily="34" charset="-122"/>
                  <a:ea typeface="苹方 特粗" panose="020B0800000000000000" pitchFamily="34" charset="-122"/>
                  <a:cs typeface="Times New Roman" panose="02020603050405020304" pitchFamily="18" charset="0"/>
                </a:rPr>
                <a:t>IR Drop</a:t>
              </a:r>
              <a:r>
                <a:rPr lang="zh-CN" altLang="en-US" sz="2400" kern="100" dirty="0">
                  <a:solidFill>
                    <a:prstClr val="white"/>
                  </a:solidFill>
                  <a:latin typeface="苹方 特粗" panose="020B0800000000000000" pitchFamily="34" charset="-122"/>
                  <a:ea typeface="苹方 特粗" panose="020B0800000000000000" pitchFamily="34" charset="-122"/>
                  <a:cs typeface="Times New Roman" panose="02020603050405020304" pitchFamily="18" charset="0"/>
                </a:rPr>
                <a:t>仿真</a:t>
              </a:r>
              <a:endParaRPr kumimoji="0" lang="en-US" altLang="zh-CN" sz="2400" i="0" u="none" strike="noStrike" kern="1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71B50CA5-AF26-FAEF-6D78-342B3963D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89" y="2218758"/>
              <a:ext cx="3765922" cy="621182"/>
            </a:xfrm>
            <a:prstGeom prst="rect">
              <a:avLst/>
            </a:prstGeom>
            <a:ln>
              <a:solidFill>
                <a:schemeClr val="accent2">
                  <a:lumMod val="75000"/>
                </a:schemeClr>
              </a:solidFill>
            </a:ln>
          </p:spPr>
        </p:pic>
        <p:pic>
          <p:nvPicPr>
            <p:cNvPr id="7" name="图片 6">
              <a:extLst>
                <a:ext uri="{FF2B5EF4-FFF2-40B4-BE49-F238E27FC236}">
                  <a16:creationId xmlns:a16="http://schemas.microsoft.com/office/drawing/2014/main" id="{ABE7F922-163D-D9A5-03AF-1E13F363B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89" y="2952387"/>
              <a:ext cx="3507743" cy="1353470"/>
            </a:xfrm>
            <a:prstGeom prst="rect">
              <a:avLst/>
            </a:prstGeom>
            <a:ln>
              <a:solidFill>
                <a:schemeClr val="accent2">
                  <a:lumMod val="75000"/>
                </a:schemeClr>
              </a:solidFill>
            </a:ln>
          </p:spPr>
        </p:pic>
        <p:sp>
          <p:nvSpPr>
            <p:cNvPr id="8" name="文本框 7">
              <a:extLst>
                <a:ext uri="{FF2B5EF4-FFF2-40B4-BE49-F238E27FC236}">
                  <a16:creationId xmlns:a16="http://schemas.microsoft.com/office/drawing/2014/main" id="{4DF2BD69-6090-42CE-14BA-4E5B1BB26444}"/>
                </a:ext>
              </a:extLst>
            </p:cNvPr>
            <p:cNvSpPr txBox="1"/>
            <p:nvPr/>
          </p:nvSpPr>
          <p:spPr>
            <a:xfrm>
              <a:off x="4105643" y="3394550"/>
              <a:ext cx="1753050" cy="523220"/>
            </a:xfrm>
            <a:prstGeom prst="rect">
              <a:avLst/>
            </a:prstGeom>
            <a:noFill/>
            <a:ln>
              <a:solidFill>
                <a:schemeClr val="accent2">
                  <a:lumMod val="75000"/>
                </a:schemeClr>
              </a:solidFill>
            </a:ln>
          </p:spPr>
          <p:txBody>
            <a:bodyPr wrap="square" rtlCol="0">
              <a:spAutoFit/>
            </a:bodyPr>
            <a:lstStyle/>
            <a:p>
              <a:r>
                <a:rPr lang="zh-CN" altLang="en-US" sz="2800" dirty="0">
                  <a:latin typeface="苹方 特粗" panose="020B0800000000000000" pitchFamily="34" charset="-122"/>
                  <a:ea typeface="苹方 特粗" panose="020B0800000000000000" pitchFamily="34" charset="-122"/>
                </a:rPr>
                <a:t>压降分布</a:t>
              </a:r>
            </a:p>
          </p:txBody>
        </p:sp>
        <p:pic>
          <p:nvPicPr>
            <p:cNvPr id="9" name="图片 8">
              <a:extLst>
                <a:ext uri="{FF2B5EF4-FFF2-40B4-BE49-F238E27FC236}">
                  <a16:creationId xmlns:a16="http://schemas.microsoft.com/office/drawing/2014/main" id="{EF7697BD-659F-C3A7-D4AD-53B8379D0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481" y="4450939"/>
              <a:ext cx="3507743" cy="1348702"/>
            </a:xfrm>
            <a:prstGeom prst="rect">
              <a:avLst/>
            </a:prstGeom>
            <a:ln>
              <a:solidFill>
                <a:schemeClr val="accent2">
                  <a:lumMod val="75000"/>
                </a:schemeClr>
              </a:solidFill>
            </a:ln>
          </p:spPr>
        </p:pic>
        <p:sp>
          <p:nvSpPr>
            <p:cNvPr id="10" name="文本框 9">
              <a:extLst>
                <a:ext uri="{FF2B5EF4-FFF2-40B4-BE49-F238E27FC236}">
                  <a16:creationId xmlns:a16="http://schemas.microsoft.com/office/drawing/2014/main" id="{1837783F-3B61-F694-3B89-A3838FAE5F59}"/>
                </a:ext>
              </a:extLst>
            </p:cNvPr>
            <p:cNvSpPr txBox="1"/>
            <p:nvPr/>
          </p:nvSpPr>
          <p:spPr>
            <a:xfrm>
              <a:off x="4033382" y="4761206"/>
              <a:ext cx="1753050" cy="954107"/>
            </a:xfrm>
            <a:prstGeom prst="rect">
              <a:avLst/>
            </a:prstGeom>
            <a:noFill/>
            <a:ln>
              <a:solidFill>
                <a:schemeClr val="accent2">
                  <a:lumMod val="75000"/>
                </a:schemeClr>
              </a:solidFill>
            </a:ln>
          </p:spPr>
          <p:txBody>
            <a:bodyPr wrap="square" rtlCol="0">
              <a:spAutoFit/>
            </a:bodyPr>
            <a:lstStyle/>
            <a:p>
              <a:pPr algn="ctr"/>
              <a:r>
                <a:rPr lang="zh-CN" altLang="en-US" sz="2800" dirty="0">
                  <a:latin typeface="苹方 特粗" panose="020B0800000000000000" pitchFamily="34" charset="-122"/>
                  <a:ea typeface="苹方 特粗" panose="020B0800000000000000" pitchFamily="34" charset="-122"/>
                </a:rPr>
                <a:t>电流密度分布</a:t>
              </a:r>
            </a:p>
          </p:txBody>
        </p:sp>
      </p:grpSp>
      <p:grpSp>
        <p:nvGrpSpPr>
          <p:cNvPr id="13" name="组合 12">
            <a:extLst>
              <a:ext uri="{FF2B5EF4-FFF2-40B4-BE49-F238E27FC236}">
                <a16:creationId xmlns:a16="http://schemas.microsoft.com/office/drawing/2014/main" id="{BB7DBD6B-B4A7-92F8-655F-12477E3A0A30}"/>
              </a:ext>
            </a:extLst>
          </p:cNvPr>
          <p:cNvGrpSpPr/>
          <p:nvPr/>
        </p:nvGrpSpPr>
        <p:grpSpPr>
          <a:xfrm>
            <a:off x="6212618" y="1523234"/>
            <a:ext cx="5760227" cy="4578997"/>
            <a:chOff x="5982304" y="1590416"/>
            <a:chExt cx="5760227" cy="4578997"/>
          </a:xfrm>
        </p:grpSpPr>
        <p:grpSp>
          <p:nvGrpSpPr>
            <p:cNvPr id="14" name="组合 13">
              <a:extLst>
                <a:ext uri="{FF2B5EF4-FFF2-40B4-BE49-F238E27FC236}">
                  <a16:creationId xmlns:a16="http://schemas.microsoft.com/office/drawing/2014/main" id="{82487F61-8523-A59D-7068-AD0892CC18D9}"/>
                </a:ext>
              </a:extLst>
            </p:cNvPr>
            <p:cNvGrpSpPr/>
            <p:nvPr/>
          </p:nvGrpSpPr>
          <p:grpSpPr>
            <a:xfrm>
              <a:off x="5982304" y="1590416"/>
              <a:ext cx="5760227" cy="4578997"/>
              <a:chOff x="657225" y="1975403"/>
              <a:chExt cx="5760227" cy="4578997"/>
            </a:xfrm>
            <a:scene3d>
              <a:camera prst="perspectiveFront"/>
              <a:lightRig rig="threePt" dir="t"/>
            </a:scene3d>
          </p:grpSpPr>
          <p:sp>
            <p:nvSpPr>
              <p:cNvPr id="22" name="矩形: 圆角 21">
                <a:extLst>
                  <a:ext uri="{FF2B5EF4-FFF2-40B4-BE49-F238E27FC236}">
                    <a16:creationId xmlns:a16="http://schemas.microsoft.com/office/drawing/2014/main" id="{EEB28DF0-E61D-75F1-E406-6666924049F9}"/>
                  </a:ext>
                </a:extLst>
              </p:cNvPr>
              <p:cNvSpPr/>
              <p:nvPr/>
            </p:nvSpPr>
            <p:spPr>
              <a:xfrm>
                <a:off x="657225" y="1977148"/>
                <a:ext cx="5760227" cy="4577252"/>
              </a:xfrm>
              <a:prstGeom prst="roundRect">
                <a:avLst>
                  <a:gd name="adj" fmla="val 3632"/>
                </a:avLst>
              </a:prstGeom>
              <a:solidFill>
                <a:schemeClr val="bg1"/>
              </a:solidFill>
              <a:ln w="12700" cap="flat" cmpd="sng" algn="ctr">
                <a:solidFill>
                  <a:schemeClr val="accent2">
                    <a:lumMod val="75000"/>
                  </a:schemeClr>
                </a:solidFill>
                <a:prstDash val="solid"/>
                <a:miter lim="800000"/>
              </a:ln>
              <a:effectLst>
                <a:innerShdw blurRad="254000">
                  <a:srgbClr val="FFFFFF"/>
                </a:inn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ontserrat"/>
                  <a:ea typeface="HarmonyOS Sans SC"/>
                  <a:cs typeface="+mn-cs"/>
                </a:endParaRPr>
              </a:p>
            </p:txBody>
          </p:sp>
          <p:sp>
            <p:nvSpPr>
              <p:cNvPr id="23" name="任意多边形: 形状 22">
                <a:extLst>
                  <a:ext uri="{FF2B5EF4-FFF2-40B4-BE49-F238E27FC236}">
                    <a16:creationId xmlns:a16="http://schemas.microsoft.com/office/drawing/2014/main" id="{17EB77DF-1005-5373-E47A-6B02A3676BAC}"/>
                  </a:ext>
                </a:extLst>
              </p:cNvPr>
              <p:cNvSpPr/>
              <p:nvPr/>
            </p:nvSpPr>
            <p:spPr>
              <a:xfrm>
                <a:off x="1794455" y="1975403"/>
                <a:ext cx="3674211" cy="480730"/>
              </a:xfrm>
              <a:custGeom>
                <a:avLst/>
                <a:gdLst>
                  <a:gd name="connsiteX0" fmla="*/ 2372 w 3674211"/>
                  <a:gd name="connsiteY0" fmla="*/ 0 h 480730"/>
                  <a:gd name="connsiteX1" fmla="*/ 3671839 w 3674211"/>
                  <a:gd name="connsiteY1" fmla="*/ 0 h 480730"/>
                  <a:gd name="connsiteX2" fmla="*/ 3674211 w 3674211"/>
                  <a:gd name="connsiteY2" fmla="*/ 23530 h 480730"/>
                  <a:gd name="connsiteX3" fmla="*/ 3217011 w 3674211"/>
                  <a:gd name="connsiteY3" fmla="*/ 480730 h 480730"/>
                  <a:gd name="connsiteX4" fmla="*/ 457200 w 3674211"/>
                  <a:gd name="connsiteY4" fmla="*/ 480730 h 480730"/>
                  <a:gd name="connsiteX5" fmla="*/ 0 w 3674211"/>
                  <a:gd name="connsiteY5" fmla="*/ 23530 h 48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4211" h="480730">
                    <a:moveTo>
                      <a:pt x="2372" y="0"/>
                    </a:moveTo>
                    <a:lnTo>
                      <a:pt x="3671839" y="0"/>
                    </a:lnTo>
                    <a:lnTo>
                      <a:pt x="3674211" y="23530"/>
                    </a:lnTo>
                    <a:cubicBezTo>
                      <a:pt x="3674211" y="276035"/>
                      <a:pt x="3469516" y="480730"/>
                      <a:pt x="3217011" y="480730"/>
                    </a:cubicBezTo>
                    <a:lnTo>
                      <a:pt x="457200" y="480730"/>
                    </a:lnTo>
                    <a:cubicBezTo>
                      <a:pt x="204695" y="480730"/>
                      <a:pt x="0" y="276035"/>
                      <a:pt x="0" y="23530"/>
                    </a:cubicBezTo>
                    <a:close/>
                  </a:path>
                </a:pathLst>
              </a:custGeom>
              <a:solidFill>
                <a:schemeClr val="accent1">
                  <a:lumMod val="75000"/>
                </a:schemeClr>
              </a:solidFill>
              <a:ln w="12700" cap="flat" cmpd="sng" algn="ctr">
                <a:solidFill>
                  <a:schemeClr val="accent2">
                    <a:lumMod val="75000"/>
                  </a:schemeClr>
                </a:solidFill>
                <a:prstDash val="solid"/>
                <a:miter lim="800000"/>
              </a:ln>
              <a:effectLst>
                <a:innerShdw blurRad="254000">
                  <a:srgbClr val="FFFFFF"/>
                </a:inn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Montserrat"/>
                  <a:ea typeface="HarmonyOS Sans SC"/>
                  <a:cs typeface="+mn-cs"/>
                </a:endParaRPr>
              </a:p>
            </p:txBody>
          </p:sp>
        </p:grpSp>
        <p:sp>
          <p:nvSpPr>
            <p:cNvPr id="15" name="文本框 14">
              <a:extLst>
                <a:ext uri="{FF2B5EF4-FFF2-40B4-BE49-F238E27FC236}">
                  <a16:creationId xmlns:a16="http://schemas.microsoft.com/office/drawing/2014/main" id="{CBD1F747-417A-504A-9A56-9DCF91389684}"/>
                </a:ext>
              </a:extLst>
            </p:cNvPr>
            <p:cNvSpPr txBox="1"/>
            <p:nvPr/>
          </p:nvSpPr>
          <p:spPr>
            <a:xfrm>
              <a:off x="7333052" y="1619740"/>
              <a:ext cx="3058729" cy="451406"/>
            </a:xfrm>
            <a:prstGeom prst="rect">
              <a:avLst/>
            </a:prstGeom>
            <a:noFill/>
            <a:ln>
              <a:noFill/>
            </a:ln>
            <a:scene3d>
              <a:camera prst="perspectiveFront"/>
              <a:lightRig rig="threePt" dir="t"/>
            </a:scene3d>
          </p:spPr>
          <p:txBody>
            <a:bodyPr wrap="square">
              <a:spAutoFit/>
            </a:bodyPr>
            <a:lstStyle/>
            <a:p>
              <a:pPr marL="0" marR="0" lvl="0" indent="355600" algn="just" defTabSz="914400" rtl="0" eaLnBrk="1" fontAlgn="auto" latinLnBrk="0" hangingPunct="1">
                <a:lnSpc>
                  <a:spcPts val="2800"/>
                </a:lnSpc>
                <a:spcBef>
                  <a:spcPts val="0"/>
                </a:spcBef>
                <a:spcAft>
                  <a:spcPts val="0"/>
                </a:spcAft>
                <a:buClrTx/>
                <a:buSzTx/>
                <a:buFontTx/>
                <a:buNone/>
                <a:tabLst/>
                <a:defRPr/>
              </a:pPr>
              <a:r>
                <a:rPr lang="zh-CN" altLang="en-US" sz="2400" kern="100" dirty="0">
                  <a:solidFill>
                    <a:prstClr val="white"/>
                  </a:solidFill>
                  <a:latin typeface="苹方 特粗" panose="020B0800000000000000" pitchFamily="34" charset="-122"/>
                  <a:ea typeface="苹方 特粗" panose="020B0800000000000000" pitchFamily="34" charset="-122"/>
                  <a:cs typeface="Times New Roman" panose="02020603050405020304" pitchFamily="18" charset="0"/>
                </a:rPr>
                <a:t>电源自阻抗仿真</a:t>
              </a:r>
              <a:endParaRPr kumimoji="0" lang="en-US" altLang="zh-CN" sz="2400" i="0" u="none" strike="noStrike" kern="1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cs typeface="Times New Roman" panose="02020603050405020304" pitchFamily="18" charset="0"/>
              </a:endParaRPr>
            </a:p>
          </p:txBody>
        </p:sp>
        <p:pic>
          <p:nvPicPr>
            <p:cNvPr id="16" name="图片 15">
              <a:extLst>
                <a:ext uri="{FF2B5EF4-FFF2-40B4-BE49-F238E27FC236}">
                  <a16:creationId xmlns:a16="http://schemas.microsoft.com/office/drawing/2014/main" id="{A3811BAC-219B-FDBA-B65D-C69C7D61E3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5877" y="2218758"/>
              <a:ext cx="2659303" cy="1585602"/>
            </a:xfrm>
            <a:prstGeom prst="rect">
              <a:avLst/>
            </a:prstGeom>
            <a:ln>
              <a:solidFill>
                <a:schemeClr val="accent2">
                  <a:lumMod val="75000"/>
                </a:schemeClr>
              </a:solidFill>
            </a:ln>
          </p:spPr>
        </p:pic>
        <p:pic>
          <p:nvPicPr>
            <p:cNvPr id="17" name="图片 16">
              <a:extLst>
                <a:ext uri="{FF2B5EF4-FFF2-40B4-BE49-F238E27FC236}">
                  <a16:creationId xmlns:a16="http://schemas.microsoft.com/office/drawing/2014/main" id="{2793C4C7-9CCA-35C0-82CC-7222A41293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4204" y="2262282"/>
              <a:ext cx="2659303" cy="1498554"/>
            </a:xfrm>
            <a:prstGeom prst="rect">
              <a:avLst/>
            </a:prstGeom>
            <a:ln>
              <a:solidFill>
                <a:schemeClr val="accent2">
                  <a:lumMod val="75000"/>
                </a:schemeClr>
              </a:solidFill>
            </a:ln>
          </p:spPr>
        </p:pic>
        <p:sp>
          <p:nvSpPr>
            <p:cNvPr id="18" name="文本框 17">
              <a:extLst>
                <a:ext uri="{FF2B5EF4-FFF2-40B4-BE49-F238E27FC236}">
                  <a16:creationId xmlns:a16="http://schemas.microsoft.com/office/drawing/2014/main" id="{9DCD0D28-F73A-A221-3B55-215CE597204C}"/>
                </a:ext>
              </a:extLst>
            </p:cNvPr>
            <p:cNvSpPr txBox="1"/>
            <p:nvPr/>
          </p:nvSpPr>
          <p:spPr>
            <a:xfrm>
              <a:off x="7775556" y="3811861"/>
              <a:ext cx="1939247" cy="523220"/>
            </a:xfrm>
            <a:prstGeom prst="rect">
              <a:avLst/>
            </a:prstGeom>
            <a:noFill/>
            <a:ln>
              <a:solidFill>
                <a:schemeClr val="accent2">
                  <a:lumMod val="75000"/>
                </a:schemeClr>
              </a:solidFill>
            </a:ln>
          </p:spPr>
          <p:txBody>
            <a:bodyPr wrap="square">
              <a:spAutoFit/>
            </a:bodyPr>
            <a:lstStyle/>
            <a:p>
              <a:pPr algn="dist"/>
              <a:r>
                <a:rPr lang="zh-CN" altLang="en-US" sz="2800" dirty="0">
                  <a:latin typeface="苹方 特粗" panose="020B0800000000000000" pitchFamily="34" charset="-122"/>
                  <a:ea typeface="苹方 特粗" panose="020B0800000000000000" pitchFamily="34" charset="-122"/>
                </a:rPr>
                <a:t>电源纹波</a:t>
              </a:r>
            </a:p>
          </p:txBody>
        </p:sp>
        <p:pic>
          <p:nvPicPr>
            <p:cNvPr id="19" name="图片 18">
              <a:extLst>
                <a:ext uri="{FF2B5EF4-FFF2-40B4-BE49-F238E27FC236}">
                  <a16:creationId xmlns:a16="http://schemas.microsoft.com/office/drawing/2014/main" id="{798B1618-1718-0707-B498-BF4778AEA9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099" y="4350392"/>
              <a:ext cx="1780414" cy="1112092"/>
            </a:xfrm>
            <a:prstGeom prst="rect">
              <a:avLst/>
            </a:prstGeom>
            <a:ln>
              <a:solidFill>
                <a:schemeClr val="accent2">
                  <a:lumMod val="75000"/>
                </a:schemeClr>
              </a:solidFill>
            </a:ln>
          </p:spPr>
        </p:pic>
        <p:pic>
          <p:nvPicPr>
            <p:cNvPr id="20" name="图片 19">
              <a:extLst>
                <a:ext uri="{FF2B5EF4-FFF2-40B4-BE49-F238E27FC236}">
                  <a16:creationId xmlns:a16="http://schemas.microsoft.com/office/drawing/2014/main" id="{6B5CA200-5F65-C467-31EE-96447BC439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2411" y="4348688"/>
              <a:ext cx="1769191" cy="1081255"/>
            </a:xfrm>
            <a:prstGeom prst="rect">
              <a:avLst/>
            </a:prstGeom>
            <a:ln>
              <a:solidFill>
                <a:schemeClr val="accent2">
                  <a:lumMod val="75000"/>
                </a:schemeClr>
              </a:solidFill>
            </a:ln>
          </p:spPr>
        </p:pic>
        <p:sp>
          <p:nvSpPr>
            <p:cNvPr id="21" name="文本框 20">
              <a:extLst>
                <a:ext uri="{FF2B5EF4-FFF2-40B4-BE49-F238E27FC236}">
                  <a16:creationId xmlns:a16="http://schemas.microsoft.com/office/drawing/2014/main" id="{2593B762-5E51-B4BA-57B1-3F9B2B984C0D}"/>
                </a:ext>
              </a:extLst>
            </p:cNvPr>
            <p:cNvSpPr txBox="1"/>
            <p:nvPr/>
          </p:nvSpPr>
          <p:spPr>
            <a:xfrm>
              <a:off x="7568036" y="5563225"/>
              <a:ext cx="2558980" cy="523220"/>
            </a:xfrm>
            <a:prstGeom prst="rect">
              <a:avLst/>
            </a:prstGeom>
            <a:noFill/>
            <a:ln>
              <a:solidFill>
                <a:schemeClr val="accent2">
                  <a:lumMod val="75000"/>
                </a:schemeClr>
              </a:solidFill>
            </a:ln>
          </p:spPr>
          <p:txBody>
            <a:bodyPr wrap="square">
              <a:spAutoFit/>
            </a:bodyPr>
            <a:lstStyle/>
            <a:p>
              <a:pPr algn="dist"/>
              <a:r>
                <a:rPr lang="zh-CN" altLang="en-US" sz="2800" dirty="0">
                  <a:latin typeface="苹方 特粗" panose="020B0800000000000000" pitchFamily="34" charset="-122"/>
                  <a:ea typeface="苹方 特粗" panose="020B0800000000000000" pitchFamily="34" charset="-122"/>
                </a:rPr>
                <a:t>电源谐振热点</a:t>
              </a:r>
            </a:p>
          </p:txBody>
        </p:sp>
      </p:grpSp>
    </p:spTree>
    <p:extLst>
      <p:ext uri="{BB962C8B-B14F-4D97-AF65-F5344CB8AC3E}">
        <p14:creationId xmlns:p14="http://schemas.microsoft.com/office/powerpoint/2010/main" val="14079079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mFiYzk0NTRmNDhiYThlNTU2M2Y3ZmE5MDNmYTA3Mz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1"/>
  <p:tag name="KSO_WM_UNIT_FILL_FORE_SCHEMECOLOR_INDEX_2_TRANS" val="1"/>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1596</TotalTime>
  <Words>1557</Words>
  <Application>Microsoft Office PowerPoint</Application>
  <PresentationFormat>宽屏</PresentationFormat>
  <Paragraphs>381</Paragraphs>
  <Slides>24</Slides>
  <Notes>0</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49" baseType="lpstr">
      <vt:lpstr>黑体</vt:lpstr>
      <vt:lpstr>Gotham</vt:lpstr>
      <vt:lpstr>OPPOSans R</vt:lpstr>
      <vt:lpstr>微软雅黑</vt:lpstr>
      <vt:lpstr>等线</vt:lpstr>
      <vt:lpstr>Roboto</vt:lpstr>
      <vt:lpstr>苹方 中等</vt:lpstr>
      <vt:lpstr>Gotham Rounded Book</vt:lpstr>
      <vt:lpstr>HarmonyOS Sans TC</vt:lpstr>
      <vt:lpstr>Wingdings</vt:lpstr>
      <vt:lpstr>微软雅黑 Light</vt:lpstr>
      <vt:lpstr>苹方 粗体</vt:lpstr>
      <vt:lpstr>微软雅黑</vt:lpstr>
      <vt:lpstr>OPPOSans B</vt:lpstr>
      <vt:lpstr>HarmonyOS Sans SC Black</vt:lpstr>
      <vt:lpstr>阿里巴巴普惠体 R</vt:lpstr>
      <vt:lpstr>Calibri</vt:lpstr>
      <vt:lpstr>Arial</vt:lpstr>
      <vt:lpstr>宋体</vt:lpstr>
      <vt:lpstr>Didot</vt:lpstr>
      <vt:lpstr>Microsoft YaHei Light</vt:lpstr>
      <vt:lpstr>Montserrat</vt:lpstr>
      <vt:lpstr>苹方 特粗</vt:lpstr>
      <vt:lpstr>WPS</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Sonic</dc:creator>
  <cp:lastModifiedBy>建超 张</cp:lastModifiedBy>
  <cp:revision>245</cp:revision>
  <dcterms:created xsi:type="dcterms:W3CDTF">2019-06-19T02:08:00Z</dcterms:created>
  <dcterms:modified xsi:type="dcterms:W3CDTF">2025-05-29T06:13:23Z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A9027EE2DA714AD382181CEC6948E23B_13</vt:lpwstr>
  </property>
</Properties>
</file>